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2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9" r:id="rId13"/>
    <p:sldId id="266" r:id="rId14"/>
    <p:sldId id="267" r:id="rId15"/>
    <p:sldId id="268" r:id="rId16"/>
    <p:sldId id="270" r:id="rId17"/>
    <p:sldId id="274" r:id="rId18"/>
    <p:sldId id="271" r:id="rId19"/>
    <p:sldId id="273" r:id="rId20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912EA-69D9-410C-8724-22ECB82EC3DD}" type="datetimeFigureOut">
              <a:rPr lang="hu-HU" smtClean="0"/>
              <a:t>2014.03.27.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12D1F-E451-4023-BC19-180D1749F171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912EA-69D9-410C-8724-22ECB82EC3DD}" type="datetimeFigureOut">
              <a:rPr lang="hu-HU" smtClean="0"/>
              <a:t>2014.03.27.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12D1F-E451-4023-BC19-180D1749F171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912EA-69D9-410C-8724-22ECB82EC3DD}" type="datetimeFigureOut">
              <a:rPr lang="hu-HU" smtClean="0"/>
              <a:t>2014.03.27.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12D1F-E451-4023-BC19-180D1749F171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912EA-69D9-410C-8724-22ECB82EC3DD}" type="datetimeFigureOut">
              <a:rPr lang="hu-HU" smtClean="0"/>
              <a:t>2014.03.27.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12D1F-E451-4023-BC19-180D1749F171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912EA-69D9-410C-8724-22ECB82EC3DD}" type="datetimeFigureOut">
              <a:rPr lang="hu-HU" smtClean="0"/>
              <a:t>2014.03.27.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12D1F-E451-4023-BC19-180D1749F171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912EA-69D9-410C-8724-22ECB82EC3DD}" type="datetimeFigureOut">
              <a:rPr lang="hu-HU" smtClean="0"/>
              <a:t>2014.03.27.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12D1F-E451-4023-BC19-180D1749F171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912EA-69D9-410C-8724-22ECB82EC3DD}" type="datetimeFigureOut">
              <a:rPr lang="hu-HU" smtClean="0"/>
              <a:t>2014.03.27.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12D1F-E451-4023-BC19-180D1749F171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912EA-69D9-410C-8724-22ECB82EC3DD}" type="datetimeFigureOut">
              <a:rPr lang="hu-HU" smtClean="0"/>
              <a:t>2014.03.27.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12D1F-E451-4023-BC19-180D1749F171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912EA-69D9-410C-8724-22ECB82EC3DD}" type="datetimeFigureOut">
              <a:rPr lang="hu-HU" smtClean="0"/>
              <a:t>2014.03.27.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12D1F-E451-4023-BC19-180D1749F171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912EA-69D9-410C-8724-22ECB82EC3DD}" type="datetimeFigureOut">
              <a:rPr lang="hu-HU" smtClean="0"/>
              <a:t>2014.03.27.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12D1F-E451-4023-BC19-180D1749F171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912EA-69D9-410C-8724-22ECB82EC3DD}" type="datetimeFigureOut">
              <a:rPr lang="hu-HU" smtClean="0"/>
              <a:t>2014.03.27.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12D1F-E451-4023-BC19-180D1749F171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912EA-69D9-410C-8724-22ECB82EC3DD}" type="datetimeFigureOut">
              <a:rPr lang="hu-HU" smtClean="0"/>
              <a:t>2014.03.27.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612D1F-E451-4023-BC19-180D1749F171}" type="slidenum">
              <a:rPr lang="hu-HU" smtClean="0"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513021"/>
          </a:xfrm>
        </p:spPr>
        <p:txBody>
          <a:bodyPr>
            <a:normAutofit fontScale="90000"/>
          </a:bodyPr>
          <a:lstStyle/>
          <a:p>
            <a:r>
              <a:rPr lang="hu-HU" b="1" dirty="0"/>
              <a:t>Településszintű fejlettség:</a:t>
            </a:r>
            <a:br>
              <a:rPr lang="hu-HU" b="1" dirty="0"/>
            </a:br>
            <a:r>
              <a:rPr lang="hu-HU" b="1" dirty="0"/>
              <a:t>megközelítések és </a:t>
            </a:r>
            <a:r>
              <a:rPr lang="hu-HU" b="1" dirty="0" smtClean="0"/>
              <a:t>eljárások,</a:t>
            </a:r>
            <a:br>
              <a:rPr lang="hu-HU" b="1" dirty="0" smtClean="0"/>
            </a:br>
            <a:r>
              <a:rPr lang="hu-HU" b="1" dirty="0" smtClean="0"/>
              <a:t>Koós Bálint</a:t>
            </a:r>
            <a:br>
              <a:rPr lang="hu-HU" b="1" dirty="0" smtClean="0"/>
            </a:br>
            <a:r>
              <a:rPr lang="hu-HU" b="1" dirty="0" smtClean="0"/>
              <a:t>MTA KRTK RKI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285720" y="214290"/>
            <a:ext cx="8572560" cy="1042998"/>
          </a:xfrm>
        </p:spPr>
        <p:txBody>
          <a:bodyPr>
            <a:normAutofit fontScale="70000" lnSpcReduction="20000"/>
          </a:bodyPr>
          <a:lstStyle/>
          <a:p>
            <a:r>
              <a:rPr lang="hu-HU" b="1" dirty="0"/>
              <a:t>Magyar Tudományos Akadémia</a:t>
            </a:r>
          </a:p>
          <a:p>
            <a:r>
              <a:rPr lang="hu-HU" b="1" dirty="0"/>
              <a:t>Társadalomtudományi Kutatóközpont</a:t>
            </a:r>
          </a:p>
          <a:p>
            <a:r>
              <a:rPr lang="hu-HU" b="1" dirty="0"/>
              <a:t>Gyerekesély-kutató Csoport</a:t>
            </a: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357158" y="5572140"/>
            <a:ext cx="8286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Budapest, 2014. március 27.</a:t>
            </a:r>
            <a:endParaRPr lang="hu-H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Városi tendenciák 1990-2001</a:t>
            </a:r>
            <a:endParaRPr lang="hu-HU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571612"/>
            <a:ext cx="7771249" cy="4271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Városi tendenciák 2001 - 2011</a:t>
            </a:r>
            <a:endParaRPr lang="hu-HU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71612"/>
            <a:ext cx="7786742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II. Objektív jól-lét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Cél: több jól-léti dimenzióban megragadni a települési, térségi különbségeket – szubjektív jól-léti adatfelvétel eredményeivel összevetni</a:t>
            </a:r>
          </a:p>
          <a:p>
            <a:r>
              <a:rPr lang="hu-HU" dirty="0" smtClean="0"/>
              <a:t>10 dimenzió, 30 mutató</a:t>
            </a:r>
          </a:p>
          <a:p>
            <a:r>
              <a:rPr lang="hu-HU" dirty="0" smtClean="0"/>
              <a:t>Változók </a:t>
            </a:r>
            <a:r>
              <a:rPr lang="hu-HU" dirty="0" err="1" smtClean="0"/>
              <a:t>sztenderdizálása</a:t>
            </a:r>
            <a:r>
              <a:rPr lang="hu-HU" dirty="0" smtClean="0"/>
              <a:t> és 3 különböző súlyozása,</a:t>
            </a:r>
            <a:endParaRPr lang="hu-H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áblázat 3"/>
          <p:cNvGraphicFramePr>
            <a:graphicFrameLocks noGrp="1"/>
          </p:cNvGraphicFramePr>
          <p:nvPr/>
        </p:nvGraphicFramePr>
        <p:xfrm>
          <a:off x="428596" y="357166"/>
          <a:ext cx="8286807" cy="5742601"/>
        </p:xfrm>
        <a:graphic>
          <a:graphicData uri="http://schemas.openxmlformats.org/drawingml/2006/table">
            <a:tbl>
              <a:tblPr/>
              <a:tblGrid>
                <a:gridCol w="2643206"/>
                <a:gridCol w="2673643"/>
                <a:gridCol w="2969958"/>
              </a:tblGrid>
              <a:tr h="397331">
                <a:tc>
                  <a:txBody>
                    <a:bodyPr/>
                    <a:lstStyle/>
                    <a:p>
                      <a:pPr algn="l" fontAlgn="t"/>
                      <a:r>
                        <a:rPr lang="hu-HU" sz="18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Canadian</a:t>
                      </a:r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Index of </a:t>
                      </a:r>
                      <a:r>
                        <a:rPr lang="hu-HU" sz="18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Well-being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00" marR="9300" marT="930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OECD </a:t>
                      </a:r>
                      <a:endParaRPr lang="hu-HU" sz="18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t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YOUR 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BETTER LIFE INDEX </a:t>
                      </a:r>
                    </a:p>
                  </a:txBody>
                  <a:tcPr marL="9300" marR="9300" marT="93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Adaptált hazai jól-lét modell</a:t>
                      </a:r>
                    </a:p>
                  </a:txBody>
                  <a:tcPr marL="9300" marR="9300" marT="93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408683"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Életkörülmények </a:t>
                      </a:r>
                      <a:endParaRPr lang="hu-HU" sz="18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b"/>
                      <a:r>
                        <a:rPr lang="hu-HU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(</a:t>
                      </a:r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lakás index)</a:t>
                      </a:r>
                    </a:p>
                  </a:txBody>
                  <a:tcPr marL="9300" marR="9300" marT="93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Lakhatás</a:t>
                      </a:r>
                    </a:p>
                  </a:txBody>
                  <a:tcPr marL="9300" marR="9300" marT="93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Lakhatás</a:t>
                      </a:r>
                    </a:p>
                  </a:txBody>
                  <a:tcPr marL="9300" marR="9300" marT="93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683"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Életkörülmények (jövedelem)</a:t>
                      </a:r>
                    </a:p>
                  </a:txBody>
                  <a:tcPr marL="9300" marR="9300" marT="93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Jövedelem</a:t>
                      </a:r>
                    </a:p>
                  </a:txBody>
                  <a:tcPr marL="9300" marR="9300" marT="93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Jövedelem</a:t>
                      </a:r>
                    </a:p>
                  </a:txBody>
                  <a:tcPr marL="9300" marR="9300" marT="93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683"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Életkörülmények (munka)</a:t>
                      </a:r>
                    </a:p>
                  </a:txBody>
                  <a:tcPr marL="9300" marR="9300" marT="93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Foglalkoztatás</a:t>
                      </a:r>
                    </a:p>
                  </a:txBody>
                  <a:tcPr marL="9300" marR="9300" marT="93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Foglalkoztatás</a:t>
                      </a:r>
                    </a:p>
                  </a:txBody>
                  <a:tcPr marL="9300" marR="9300" marT="93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398"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Oktatási blokk</a:t>
                      </a:r>
                    </a:p>
                  </a:txBody>
                  <a:tcPr marL="9300" marR="9300" marT="93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Oktatás, képzettség</a:t>
                      </a:r>
                    </a:p>
                  </a:txBody>
                  <a:tcPr marL="9300" marR="9300" marT="93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Oktatás</a:t>
                      </a:r>
                    </a:p>
                  </a:txBody>
                  <a:tcPr marL="9300" marR="9300" marT="93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683"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Környezeti fenntarthatóság</a:t>
                      </a:r>
                    </a:p>
                  </a:txBody>
                  <a:tcPr marL="9300" marR="9300" marT="93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Környezet</a:t>
                      </a:r>
                    </a:p>
                  </a:txBody>
                  <a:tcPr marL="9300" marR="9300" marT="93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Környezet</a:t>
                      </a:r>
                    </a:p>
                  </a:txBody>
                  <a:tcPr marL="9300" marR="9300" marT="93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683"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Demokratikus részvétel blokk</a:t>
                      </a:r>
                    </a:p>
                  </a:txBody>
                  <a:tcPr marL="9300" marR="9300" marT="93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Civil aktivitás, részvétel</a:t>
                      </a:r>
                    </a:p>
                  </a:txBody>
                  <a:tcPr marL="9300" marR="9300" marT="93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Demokratikus részvétel</a:t>
                      </a:r>
                    </a:p>
                  </a:txBody>
                  <a:tcPr marL="9300" marR="9300" marT="93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398"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Egészség</a:t>
                      </a:r>
                    </a:p>
                  </a:txBody>
                  <a:tcPr marL="9300" marR="9300" marT="93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Egészség</a:t>
                      </a:r>
                    </a:p>
                  </a:txBody>
                  <a:tcPr marL="9300" marR="9300" marT="93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Egészség</a:t>
                      </a:r>
                    </a:p>
                  </a:txBody>
                  <a:tcPr marL="9300" marR="9300" marT="93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683"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Közösségi blokk (bűnözés)</a:t>
                      </a:r>
                    </a:p>
                  </a:txBody>
                  <a:tcPr marL="9300" marR="9300" marT="93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Biztonság</a:t>
                      </a:r>
                    </a:p>
                  </a:txBody>
                  <a:tcPr marL="9300" marR="9300" marT="93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Kockázatok</a:t>
                      </a:r>
                    </a:p>
                  </a:txBody>
                  <a:tcPr marL="9300" marR="9300" marT="93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1672"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300" marR="9300" marT="93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300" marR="9300" marT="93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Térség, település demográfiai fenntarthatósága</a:t>
                      </a:r>
                    </a:p>
                  </a:txBody>
                  <a:tcPr marL="9300" marR="9300" marT="93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4661"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300" marR="9300" marT="93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300" marR="9300" marT="93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Alapvető, közép és felsőfokú közszolgáltatások helyi elérhetősége</a:t>
                      </a:r>
                    </a:p>
                  </a:txBody>
                  <a:tcPr marL="9300" marR="9300" marT="93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398">
                <a:tc>
                  <a:txBody>
                    <a:bodyPr/>
                    <a:lstStyle/>
                    <a:p>
                      <a:pPr algn="ctr" fontAlgn="t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300" marR="9300" marT="93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Elégedettség az élettel</a:t>
                      </a:r>
                    </a:p>
                  </a:txBody>
                  <a:tcPr marL="9300" marR="9300" marT="93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</a:p>
                  </a:txBody>
                  <a:tcPr marL="9300" marR="9300" marT="930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Objektív jól-lét index (2011)</a:t>
            </a:r>
            <a:endParaRPr lang="hu-HU" dirty="0"/>
          </a:p>
        </p:txBody>
      </p:sp>
      <p:pic>
        <p:nvPicPr>
          <p:cNvPr id="4" name="Kép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00174"/>
            <a:ext cx="7358114" cy="4818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Objektív jól-lét index (2011)</a:t>
            </a:r>
            <a:endParaRPr lang="hu-HU" dirty="0"/>
          </a:p>
        </p:txBody>
      </p:sp>
      <p:pic>
        <p:nvPicPr>
          <p:cNvPr id="4" name="Kép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785926"/>
            <a:ext cx="6429420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3200" dirty="0" smtClean="0"/>
              <a:t>III. </a:t>
            </a:r>
            <a:r>
              <a:rPr lang="hu-HU" sz="3200" b="1" dirty="0"/>
              <a:t>Magas szegénységi kockázatú települések a magyar településállományban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00034" y="1785926"/>
            <a:ext cx="8229600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hu-HU" dirty="0" smtClean="0"/>
              <a:t>Dr. Kovács Katalin – Bihari Zsuzsa közös munkája:</a:t>
            </a:r>
          </a:p>
          <a:p>
            <a:pPr>
              <a:buNone/>
            </a:pPr>
            <a:endParaRPr lang="hu-HU" dirty="0" smtClean="0"/>
          </a:p>
          <a:p>
            <a:r>
              <a:rPr lang="hu-HU" dirty="0" smtClean="0"/>
              <a:t>Cél: azon települési kör lehatárolása, ahol a gyermekszegénység komoly problémát jelent.</a:t>
            </a:r>
          </a:p>
          <a:p>
            <a:r>
              <a:rPr lang="hu-HU" dirty="0" smtClean="0"/>
              <a:t>Módszertan: releváns mutatókból széles kör képzés, majd </a:t>
            </a:r>
            <a:r>
              <a:rPr lang="hu-HU" dirty="0" smtClean="0"/>
              <a:t>szűkítés (</a:t>
            </a:r>
            <a:r>
              <a:rPr lang="hu-HU" dirty="0" smtClean="0"/>
              <a:t>korreláció alapján) és osztályozás</a:t>
            </a:r>
          </a:p>
          <a:p>
            <a:r>
              <a:rPr lang="hu-HU" dirty="0" smtClean="0"/>
              <a:t>7 releváns mutató kiválasztása, ezek értékeinek vidéki átlagtól vett eltérése alapján osztályközbe sorolása, végül ezek átlaga alapján települési </a:t>
            </a:r>
            <a:r>
              <a:rPr lang="hu-HU" dirty="0" err="1" smtClean="0"/>
              <a:t>decilisekbe</a:t>
            </a:r>
            <a:r>
              <a:rPr lang="hu-HU" dirty="0" smtClean="0"/>
              <a:t> sorolása</a:t>
            </a:r>
            <a:endParaRPr lang="hu-H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Típusképző változók</a:t>
            </a:r>
            <a:endParaRPr lang="hu-HU" dirty="0"/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/>
        </p:nvGraphicFramePr>
        <p:xfrm>
          <a:off x="928663" y="2272284"/>
          <a:ext cx="7572426" cy="3364992"/>
        </p:xfrm>
        <a:graphic>
          <a:graphicData uri="http://schemas.openxmlformats.org/drawingml/2006/table">
            <a:tbl>
              <a:tblPr/>
              <a:tblGrid>
                <a:gridCol w="5018025"/>
                <a:gridCol w="1794912"/>
                <a:gridCol w="759489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600" b="1" dirty="0">
                          <a:latin typeface="Calibri"/>
                          <a:ea typeface="Calibri"/>
                          <a:cs typeface="Times New Roman"/>
                        </a:rPr>
                        <a:t>Változó</a:t>
                      </a:r>
                      <a:endParaRPr lang="hu-H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600" b="1">
                          <a:latin typeface="Calibri"/>
                          <a:ea typeface="Calibri"/>
                          <a:cs typeface="Times New Roman"/>
                        </a:rPr>
                        <a:t>Forrás</a:t>
                      </a:r>
                      <a:endParaRPr lang="hu-H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600" b="1">
                          <a:latin typeface="Calibri"/>
                          <a:ea typeface="Calibri"/>
                          <a:cs typeface="Times New Roman"/>
                        </a:rPr>
                        <a:t>Év</a:t>
                      </a:r>
                      <a:endParaRPr lang="hu-H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600" dirty="0">
                          <a:latin typeface="Calibri"/>
                          <a:ea typeface="Calibri"/>
                          <a:cs typeface="Times New Roman"/>
                        </a:rPr>
                        <a:t>Fiatalodási index (a 15 évesnél fiatalabbak a 60 évnél idősebbek arányában)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600" dirty="0">
                          <a:latin typeface="Calibri"/>
                          <a:ea typeface="Calibri"/>
                          <a:cs typeface="Times New Roman"/>
                        </a:rPr>
                        <a:t>KSH T-Star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600">
                          <a:latin typeface="Calibri"/>
                          <a:ea typeface="Calibri"/>
                          <a:cs typeface="Times New Roman"/>
                        </a:rPr>
                        <a:t>2004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600">
                          <a:latin typeface="Calibri"/>
                          <a:ea typeface="Calibri"/>
                          <a:cs typeface="Times New Roman"/>
                        </a:rPr>
                        <a:t>Középfokú végzettségűek aránya a 18 évesnél idősebb népesség körében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600" dirty="0">
                          <a:latin typeface="Calibri"/>
                          <a:ea typeface="Calibri"/>
                          <a:cs typeface="Times New Roman"/>
                        </a:rPr>
                        <a:t>KSH Népszámlálás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600">
                          <a:latin typeface="Calibri"/>
                          <a:ea typeface="Calibri"/>
                          <a:cs typeface="Times New Roman"/>
                        </a:rPr>
                        <a:t>2001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600">
                          <a:latin typeface="Calibri"/>
                          <a:ea typeface="Calibri"/>
                          <a:cs typeface="Times New Roman"/>
                        </a:rPr>
                        <a:t>A 2003. évi lakossági bevételek és a 2005. évi nyugdíj egy lakosra jutó havi összege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600" dirty="0">
                          <a:latin typeface="Calibri"/>
                          <a:ea typeface="Calibri"/>
                          <a:cs typeface="Times New Roman"/>
                        </a:rPr>
                        <a:t>APEH SZTADI, ONYFI, KSH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600" dirty="0">
                          <a:latin typeface="Calibri"/>
                          <a:ea typeface="Calibri"/>
                          <a:cs typeface="Times New Roman"/>
                        </a:rPr>
                        <a:t>2003, 2005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600">
                          <a:latin typeface="Calibri"/>
                          <a:ea typeface="Calibri"/>
                          <a:cs typeface="Times New Roman"/>
                        </a:rPr>
                        <a:t>Foglalkoztatott nélküli háztartások aránya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600">
                          <a:latin typeface="Calibri"/>
                          <a:ea typeface="Calibri"/>
                          <a:cs typeface="Times New Roman"/>
                        </a:rPr>
                        <a:t>KSH Népszámlálás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600" dirty="0">
                          <a:latin typeface="Calibri"/>
                          <a:ea typeface="Calibri"/>
                          <a:cs typeface="Times New Roman"/>
                        </a:rPr>
                        <a:t>2001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600">
                          <a:latin typeface="Calibri"/>
                          <a:ea typeface="Calibri"/>
                          <a:cs typeface="Times New Roman"/>
                        </a:rPr>
                        <a:t>Munkanélküliek aránya az aktív korúakból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600">
                          <a:latin typeface="Calibri"/>
                          <a:ea typeface="Calibri"/>
                          <a:cs typeface="Times New Roman"/>
                        </a:rPr>
                        <a:t>ÁFSZ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600" dirty="0">
                          <a:latin typeface="Calibri"/>
                          <a:ea typeface="Calibri"/>
                          <a:cs typeface="Times New Roman"/>
                        </a:rPr>
                        <a:t>2005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600">
                          <a:latin typeface="Calibri"/>
                          <a:ea typeface="Calibri"/>
                          <a:cs typeface="Times New Roman"/>
                        </a:rPr>
                        <a:t>Rendszeres gyermekvédelmi támogatásban részesülők aránya a 0-17 évesekből 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600">
                          <a:latin typeface="Calibri"/>
                          <a:ea typeface="Calibri"/>
                          <a:cs typeface="Times New Roman"/>
                        </a:rPr>
                        <a:t>önkormányzati normatívák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600" dirty="0">
                          <a:latin typeface="Calibri"/>
                          <a:ea typeface="Calibri"/>
                          <a:cs typeface="Times New Roman"/>
                        </a:rPr>
                        <a:t>2006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600">
                          <a:latin typeface="Calibri"/>
                          <a:ea typeface="Calibri"/>
                          <a:cs typeface="Times New Roman"/>
                        </a:rPr>
                        <a:t>60 év alattiak aránya a nyugdíjasok között 2005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600">
                          <a:latin typeface="Calibri"/>
                          <a:ea typeface="Calibri"/>
                          <a:cs typeface="Times New Roman"/>
                        </a:rPr>
                        <a:t>ONYFI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hu-HU" sz="1600" dirty="0">
                          <a:latin typeface="Calibri"/>
                          <a:ea typeface="Calibri"/>
                          <a:cs typeface="Times New Roman"/>
                        </a:rPr>
                        <a:t>2005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800" b="1" dirty="0"/>
              <a:t>A magas szegénységi kockázatú települések </a:t>
            </a:r>
            <a:r>
              <a:rPr lang="hu-HU" sz="2800" b="1" dirty="0" smtClean="0"/>
              <a:t/>
            </a:r>
            <a:br>
              <a:rPr lang="hu-HU" sz="2800" b="1" dirty="0" smtClean="0"/>
            </a:br>
            <a:r>
              <a:rPr lang="hu-HU" sz="2800" b="1" dirty="0" smtClean="0"/>
              <a:t>(</a:t>
            </a:r>
            <a:r>
              <a:rPr lang="hu-HU" sz="2800" b="1" dirty="0"/>
              <a:t>8-9-10 </a:t>
            </a:r>
            <a:r>
              <a:rPr lang="hu-HU" sz="2800" b="1" dirty="0" smtClean="0"/>
              <a:t>kategória</a:t>
            </a:r>
            <a:r>
              <a:rPr lang="hu-HU" sz="2800" b="1" dirty="0"/>
              <a:t> </a:t>
            </a:r>
            <a:r>
              <a:rPr lang="hu-HU" sz="2800" b="1" dirty="0" smtClean="0"/>
              <a:t>– alsó 30%)</a:t>
            </a:r>
            <a:endParaRPr lang="hu-HU" sz="2800" dirty="0"/>
          </a:p>
        </p:txBody>
      </p:sp>
      <p:pic>
        <p:nvPicPr>
          <p:cNvPr id="4" name="Kép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571612"/>
            <a:ext cx="6715172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 smtClean="0"/>
          </a:p>
          <a:p>
            <a:endParaRPr lang="hu-HU" dirty="0"/>
          </a:p>
          <a:p>
            <a:pPr algn="ctr">
              <a:buNone/>
            </a:pPr>
            <a:r>
              <a:rPr lang="hu-HU" dirty="0" smtClean="0"/>
              <a:t>Köszönöm a megtisztelő figyelmet!</a:t>
            </a:r>
          </a:p>
          <a:p>
            <a:pPr algn="ctr">
              <a:buNone/>
            </a:pPr>
            <a:endParaRPr lang="hu-HU" dirty="0"/>
          </a:p>
          <a:p>
            <a:pPr algn="ctr">
              <a:buNone/>
            </a:pPr>
            <a:r>
              <a:rPr lang="hu-HU" dirty="0" err="1" smtClean="0"/>
              <a:t>koosb</a:t>
            </a:r>
            <a:r>
              <a:rPr lang="hu-HU" dirty="0" smtClean="0"/>
              <a:t>@</a:t>
            </a:r>
            <a:r>
              <a:rPr lang="hu-HU" dirty="0" err="1" smtClean="0"/>
              <a:t>rkk.hu</a:t>
            </a:r>
            <a:endParaRPr lang="hu-H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Települési fejlettségi mutatók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u-HU" dirty="0" smtClean="0"/>
              <a:t>Három különböző mutató:</a:t>
            </a:r>
          </a:p>
          <a:p>
            <a:pPr lvl="1"/>
            <a:r>
              <a:rPr lang="hu-HU" dirty="0" err="1" smtClean="0"/>
              <a:t>Deprivációs</a:t>
            </a:r>
            <a:r>
              <a:rPr lang="hu-HU" dirty="0" smtClean="0"/>
              <a:t> index (időbeli változás, 7 mutató)</a:t>
            </a:r>
          </a:p>
          <a:p>
            <a:pPr lvl="1"/>
            <a:r>
              <a:rPr lang="hu-HU" dirty="0" smtClean="0"/>
              <a:t>Objektív jól-léti index (többdimenziós, 30 mutató)</a:t>
            </a:r>
          </a:p>
          <a:p>
            <a:pPr lvl="1"/>
            <a:r>
              <a:rPr lang="hu-HU" dirty="0" smtClean="0"/>
              <a:t>Szegénységi kockázat</a:t>
            </a:r>
            <a:endParaRPr lang="hu-H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Deprivációs</a:t>
            </a:r>
            <a:r>
              <a:rPr lang="hu-HU" dirty="0" smtClean="0"/>
              <a:t> index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Cél: </a:t>
            </a:r>
          </a:p>
          <a:p>
            <a:pPr lvl="1"/>
            <a:r>
              <a:rPr lang="hu-HU" dirty="0" err="1" smtClean="0"/>
              <a:t>deprivált</a:t>
            </a:r>
            <a:r>
              <a:rPr lang="hu-HU" dirty="0" smtClean="0"/>
              <a:t> települések megragadása, </a:t>
            </a:r>
          </a:p>
          <a:p>
            <a:pPr lvl="1"/>
            <a:r>
              <a:rPr lang="hu-HU" dirty="0" smtClean="0"/>
              <a:t>relatív pozíció időbeli változása; </a:t>
            </a:r>
          </a:p>
          <a:p>
            <a:r>
              <a:rPr lang="hu-HU" dirty="0" smtClean="0"/>
              <a:t>Az angol (IMD) index egyszerűsített adaptációja,</a:t>
            </a:r>
          </a:p>
          <a:p>
            <a:endParaRPr lang="hu-H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áblázat 4"/>
          <p:cNvGraphicFramePr>
            <a:graphicFrameLocks noGrp="1"/>
          </p:cNvGraphicFramePr>
          <p:nvPr/>
        </p:nvGraphicFramePr>
        <p:xfrm>
          <a:off x="357158" y="714356"/>
          <a:ext cx="8429684" cy="5336869"/>
        </p:xfrm>
        <a:graphic>
          <a:graphicData uri="http://schemas.openxmlformats.org/drawingml/2006/table">
            <a:tbl>
              <a:tblPr/>
              <a:tblGrid>
                <a:gridCol w="3928396"/>
                <a:gridCol w="4501288"/>
              </a:tblGrid>
              <a:tr h="6845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Index of </a:t>
                      </a:r>
                      <a:r>
                        <a:rPr lang="hu-HU" sz="1800" b="1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Multiple</a:t>
                      </a:r>
                      <a:r>
                        <a:rPr lang="hu-HU" sz="18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hu-HU" sz="1800" b="1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Deprivation</a:t>
                      </a:r>
                      <a:r>
                        <a:rPr lang="hu-HU" sz="18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(2010)</a:t>
                      </a:r>
                      <a:endParaRPr lang="hu-H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Deprivációs</a:t>
                      </a:r>
                      <a:r>
                        <a:rPr lang="hu-HU" sz="18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index, 1990, 2001, 2011</a:t>
                      </a:r>
                      <a:endParaRPr lang="hu-H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8886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Foglalkoztatási dimenzió  (7 mutató)</a:t>
                      </a:r>
                      <a:endParaRPr lang="hu-H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Munkanélküliek aránya (1990, 2001, 2011)</a:t>
                      </a:r>
                      <a:br>
                        <a:rPr lang="hu-HU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</a:br>
                      <a:r>
                        <a:rPr lang="hu-HU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Foglalkoztatott nélküli háztartások aránya, (1990, 2001, 2011)</a:t>
                      </a:r>
                      <a:endParaRPr lang="hu-H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24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Lakhatás és szolgáltatások elérhetősége dimenzió (7 mutató)</a:t>
                      </a:r>
                      <a:endParaRPr lang="hu-H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Komfort nélküli lakások aránya, (1990, 2001, 2011)</a:t>
                      </a:r>
                      <a:endParaRPr lang="hu-H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49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Jövedelem dimenzió (5 mutató)</a:t>
                      </a:r>
                      <a:endParaRPr lang="hu-H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Átlag adózott jövedelem havonta egy állandó lakosra</a:t>
                      </a:r>
                      <a:r>
                        <a:rPr lang="hu-HU" sz="18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,  </a:t>
                      </a:r>
                      <a:r>
                        <a:rPr lang="hu-HU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(1992, 2001, 2011);  </a:t>
                      </a:r>
                      <a:br>
                        <a:rPr lang="hu-HU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</a:br>
                      <a:r>
                        <a:rPr lang="hu-HU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SZJA adófizetők a 15-64 éves korosztály arányában, (1992, 2001, 2011);  </a:t>
                      </a:r>
                      <a:endParaRPr lang="hu-H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24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Oktatási, képzettségi dimenzió (7 mutató)</a:t>
                      </a:r>
                      <a:endParaRPr lang="hu-H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Legalább középfokú </a:t>
                      </a:r>
                      <a:r>
                        <a:rPr lang="hu-HU" sz="18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isk. </a:t>
                      </a:r>
                      <a:r>
                        <a:rPr lang="hu-HU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végzettségűek a 25-x népesség arányában, (1990, 2001, 2011)</a:t>
                      </a:r>
                      <a:endParaRPr lang="hu-H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9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Egészség dimenzió (4 mutató)</a:t>
                      </a:r>
                      <a:endParaRPr lang="hu-H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100 fő 60 év feletti jutó 15 év alatti,  (1990, 2001, 2011)</a:t>
                      </a:r>
                      <a:endParaRPr lang="hu-H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9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Bűnözés dimenzió (4 mutató)</a:t>
                      </a:r>
                      <a:endParaRPr lang="hu-H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hu-H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9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Lakókörnyezet dimenzió (4 mutató)</a:t>
                      </a:r>
                      <a:endParaRPr lang="hu-H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</a:t>
                      </a:r>
                      <a:endParaRPr lang="hu-H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Deprivációs</a:t>
            </a:r>
            <a:r>
              <a:rPr lang="hu-HU" dirty="0" smtClean="0"/>
              <a:t> index, 1990</a:t>
            </a:r>
            <a:endParaRPr lang="hu-HU" dirty="0"/>
          </a:p>
        </p:txBody>
      </p:sp>
      <p:pic>
        <p:nvPicPr>
          <p:cNvPr id="3073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500174"/>
            <a:ext cx="7481041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Deprivációs</a:t>
            </a:r>
            <a:r>
              <a:rPr lang="hu-HU" dirty="0" smtClean="0"/>
              <a:t> index, 2001</a:t>
            </a:r>
            <a:endParaRPr lang="hu-HU" dirty="0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0282" y="1643050"/>
            <a:ext cx="7506845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Deprivációs</a:t>
            </a:r>
            <a:r>
              <a:rPr lang="hu-HU" dirty="0" smtClean="0"/>
              <a:t> index, 2011</a:t>
            </a:r>
            <a:endParaRPr lang="hu-HU" dirty="0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643050"/>
            <a:ext cx="7243074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Községi tendenciák 1990-2001</a:t>
            </a:r>
            <a:endParaRPr lang="hu-HU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785926"/>
            <a:ext cx="7750534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Községi tendenciák 2001-2011</a:t>
            </a:r>
            <a:endParaRPr lang="hu-HU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357298"/>
            <a:ext cx="7478754" cy="4743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530</Words>
  <Application>Microsoft Office PowerPoint</Application>
  <PresentationFormat>Diavetítés a képernyőre (4:3 oldalarány)</PresentationFormat>
  <Paragraphs>119</Paragraphs>
  <Slides>19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19</vt:i4>
      </vt:variant>
    </vt:vector>
  </HeadingPairs>
  <TitlesOfParts>
    <vt:vector size="20" baseType="lpstr">
      <vt:lpstr>Office-téma</vt:lpstr>
      <vt:lpstr>Településszintű fejlettség: megközelítések és eljárások, Koós Bálint MTA KRTK RKI</vt:lpstr>
      <vt:lpstr>Települési fejlettségi mutatók</vt:lpstr>
      <vt:lpstr>Deprivációs index</vt:lpstr>
      <vt:lpstr>4. dia</vt:lpstr>
      <vt:lpstr>Deprivációs index, 1990</vt:lpstr>
      <vt:lpstr>Deprivációs index, 2001</vt:lpstr>
      <vt:lpstr>Deprivációs index, 2011</vt:lpstr>
      <vt:lpstr>Községi tendenciák 1990-2001</vt:lpstr>
      <vt:lpstr>Községi tendenciák 2001-2011</vt:lpstr>
      <vt:lpstr>Városi tendenciák 1990-2001</vt:lpstr>
      <vt:lpstr>Városi tendenciák 2001 - 2011</vt:lpstr>
      <vt:lpstr>II. Objektív jól-lét</vt:lpstr>
      <vt:lpstr>13. dia</vt:lpstr>
      <vt:lpstr>Objektív jól-lét index (2011)</vt:lpstr>
      <vt:lpstr>Objektív jól-lét index (2011)</vt:lpstr>
      <vt:lpstr>III. Magas szegénységi kockázatú települések a magyar településállományban</vt:lpstr>
      <vt:lpstr>Típusképző változók</vt:lpstr>
      <vt:lpstr>A magas szegénységi kockázatú települések  (8-9-10 kategória – alsó 30%)</vt:lpstr>
      <vt:lpstr>19. dia</vt:lpstr>
    </vt:vector>
  </TitlesOfParts>
  <Company>MTA KRTK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Településszintű fejlettség: megközelítések és eljárások</dc:title>
  <dc:creator>Koos Balint</dc:creator>
  <cp:lastModifiedBy>Koos Balint</cp:lastModifiedBy>
  <cp:revision>30</cp:revision>
  <dcterms:created xsi:type="dcterms:W3CDTF">2014-03-27T07:29:48Z</dcterms:created>
  <dcterms:modified xsi:type="dcterms:W3CDTF">2014-03-27T10:05:56Z</dcterms:modified>
</cp:coreProperties>
</file>