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278" r:id="rId3"/>
    <p:sldId id="276" r:id="rId4"/>
    <p:sldId id="277" r:id="rId5"/>
    <p:sldId id="279" r:id="rId6"/>
    <p:sldId id="274" r:id="rId7"/>
    <p:sldId id="288" r:id="rId8"/>
    <p:sldId id="289" r:id="rId9"/>
    <p:sldId id="280" r:id="rId10"/>
    <p:sldId id="281" r:id="rId11"/>
    <p:sldId id="282" r:id="rId12"/>
    <p:sldId id="283" r:id="rId13"/>
    <p:sldId id="284" r:id="rId14"/>
    <p:sldId id="285" r:id="rId15"/>
    <p:sldId id="286" r:id="rId16"/>
    <p:sldId id="287" r:id="rId17"/>
    <p:sldId id="270" r:id="rId18"/>
    <p:sldId id="290" r:id="rId19"/>
    <p:sldId id="268" r:id="rId20"/>
  </p:sldIdLst>
  <p:sldSz cx="9144000" cy="6858000" type="screen4x3"/>
  <p:notesSz cx="6858000" cy="994568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émeth Nándor" initials="NN" lastIdx="0" clrIdx="0">
    <p:extLst>
      <p:ext uri="{19B8F6BF-5375-455C-9EA6-DF929625EA0E}">
        <p15:presenceInfo xmlns:p15="http://schemas.microsoft.com/office/powerpoint/2012/main" userId="Németh Nándo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53E72"/>
    <a:srgbClr val="8D9761"/>
    <a:srgbClr val="798254"/>
    <a:srgbClr val="60640A"/>
    <a:srgbClr val="A9B111"/>
    <a:srgbClr val="B0BD8B"/>
    <a:srgbClr val="D6B631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234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en-US"/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7213"/>
            <a:ext cx="29718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9447213"/>
            <a:ext cx="29718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38938D2-9DB7-44E5-9CFB-ECA25D19538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05669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en-US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42975" y="746125"/>
            <a:ext cx="4972050" cy="37290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724400"/>
            <a:ext cx="5486400" cy="447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7213"/>
            <a:ext cx="29718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9447213"/>
            <a:ext cx="29718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90ADB40-4773-4B51-AD08-E2B670836E8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7833013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0" y="0"/>
            <a:ext cx="9144000" cy="6873875"/>
          </a:xfrm>
          <a:prstGeom prst="rect">
            <a:avLst/>
          </a:prstGeom>
          <a:solidFill>
            <a:srgbClr val="949E3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2400">
              <a:latin typeface="Times" panose="02020603050405020304" pitchFamily="18" charset="0"/>
            </a:endParaRPr>
          </a:p>
        </p:txBody>
      </p:sp>
      <p:sp>
        <p:nvSpPr>
          <p:cNvPr id="3233" name="Rectangle 161"/>
          <p:cNvSpPr>
            <a:spLocks noChangeArrowheads="1"/>
          </p:cNvSpPr>
          <p:nvPr/>
        </p:nvSpPr>
        <p:spPr bwMode="auto">
          <a:xfrm>
            <a:off x="0" y="2667000"/>
            <a:ext cx="9144000" cy="939800"/>
          </a:xfrm>
          <a:prstGeom prst="rect">
            <a:avLst/>
          </a:prstGeom>
          <a:solidFill>
            <a:srgbClr val="153E7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017713" y="3656013"/>
            <a:ext cx="2038350" cy="312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60CA56DD-0435-4BBE-B3F1-307A08B9BCCB}" type="datetime1">
              <a:rPr lang="hu-HU"/>
              <a:pPr/>
              <a:t>2014.03.26.</a:t>
            </a:fld>
            <a:endParaRPr lang="en-US" altLang="en-US"/>
          </a:p>
        </p:txBody>
      </p:sp>
      <p:sp>
        <p:nvSpPr>
          <p:cNvPr id="3237" name="Rectangle 165"/>
          <p:cNvSpPr>
            <a:spLocks noChangeArrowheads="1"/>
          </p:cNvSpPr>
          <p:nvPr/>
        </p:nvSpPr>
        <p:spPr bwMode="auto">
          <a:xfrm>
            <a:off x="1949450" y="2667000"/>
            <a:ext cx="5227638" cy="13462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3239" name="Freeform 167"/>
          <p:cNvSpPr>
            <a:spLocks/>
          </p:cNvSpPr>
          <p:nvPr/>
        </p:nvSpPr>
        <p:spPr bwMode="auto">
          <a:xfrm>
            <a:off x="1949450" y="3187700"/>
            <a:ext cx="5218113" cy="1588"/>
          </a:xfrm>
          <a:custGeom>
            <a:avLst/>
            <a:gdLst>
              <a:gd name="T0" fmla="*/ 3287 w 3287"/>
              <a:gd name="T1" fmla="*/ 0 h 1"/>
              <a:gd name="T2" fmla="*/ 0 w 3287"/>
              <a:gd name="T3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3287" h="1">
                <a:moveTo>
                  <a:pt x="3287" y="0"/>
                </a:moveTo>
                <a:lnTo>
                  <a:pt x="0" y="0"/>
                </a:lnTo>
              </a:path>
            </a:pathLst>
          </a:cu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3240" name="Freeform 168"/>
          <p:cNvSpPr>
            <a:spLocks/>
          </p:cNvSpPr>
          <p:nvPr/>
        </p:nvSpPr>
        <p:spPr bwMode="auto">
          <a:xfrm>
            <a:off x="1949450" y="3600450"/>
            <a:ext cx="5221288" cy="1588"/>
          </a:xfrm>
          <a:custGeom>
            <a:avLst/>
            <a:gdLst>
              <a:gd name="T0" fmla="*/ 3289 w 3289"/>
              <a:gd name="T1" fmla="*/ 1 h 1"/>
              <a:gd name="T2" fmla="*/ 0 w 3289"/>
              <a:gd name="T3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3289" h="1">
                <a:moveTo>
                  <a:pt x="3289" y="1"/>
                </a:moveTo>
                <a:lnTo>
                  <a:pt x="0" y="0"/>
                </a:lnTo>
              </a:path>
            </a:pathLst>
          </a:cu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3242" name="Rectangle 170"/>
          <p:cNvSpPr>
            <a:spLocks noGrp="1" noChangeArrowheads="1"/>
          </p:cNvSpPr>
          <p:nvPr>
            <p:ph type="subTitle" idx="1"/>
          </p:nvPr>
        </p:nvSpPr>
        <p:spPr>
          <a:xfrm>
            <a:off x="2017713" y="3240088"/>
            <a:ext cx="5000625" cy="279400"/>
          </a:xfrm>
        </p:spPr>
        <p:txBody>
          <a:bodyPr anchor="ctr"/>
          <a:lstStyle>
            <a:lvl1pPr marL="0" indent="0">
              <a:buFontTx/>
              <a:buNone/>
              <a:defRPr sz="1400">
                <a:solidFill>
                  <a:srgbClr val="D6B631"/>
                </a:solidFill>
              </a:defRPr>
            </a:lvl1pPr>
          </a:lstStyle>
          <a:p>
            <a:pPr lvl="0"/>
            <a:r>
              <a:rPr lang="en-US" altLang="en-US" noProof="0" smtClean="0"/>
              <a:t>Alcím mintájának szerkesztése</a:t>
            </a:r>
          </a:p>
        </p:txBody>
      </p:sp>
      <p:sp>
        <p:nvSpPr>
          <p:cNvPr id="3243" name="Rectangle 171"/>
          <p:cNvSpPr>
            <a:spLocks noGrp="1" noChangeArrowheads="1"/>
          </p:cNvSpPr>
          <p:nvPr>
            <p:ph type="ctrTitle" sz="quarter"/>
          </p:nvPr>
        </p:nvSpPr>
        <p:spPr>
          <a:xfrm>
            <a:off x="2027238" y="2730500"/>
            <a:ext cx="5000625" cy="3841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 smtClean="0"/>
              <a:t>Mintacím szerkesztése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7E5F0EC-9EBC-4042-B3BE-271080F1C08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9828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353175" y="1087438"/>
            <a:ext cx="1927225" cy="47720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569913" y="1087438"/>
            <a:ext cx="5630862" cy="47720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505F4EF-8D6E-4343-8816-9D0E49926F8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0947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Cím, szöveg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69913" y="1087438"/>
            <a:ext cx="4233862" cy="341312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sz="half" idx="1"/>
          </p:nvPr>
        </p:nvSpPr>
        <p:spPr>
          <a:xfrm>
            <a:off x="838200" y="1765300"/>
            <a:ext cx="3644900" cy="4094163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35500" y="1765300"/>
            <a:ext cx="3644900" cy="4094163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0"/>
          </p:nvPr>
        </p:nvSpPr>
        <p:spPr>
          <a:xfrm>
            <a:off x="8370888" y="6272213"/>
            <a:ext cx="477837" cy="476250"/>
          </a:xfrm>
        </p:spPr>
        <p:txBody>
          <a:bodyPr/>
          <a:lstStyle>
            <a:lvl1pPr>
              <a:defRPr/>
            </a:lvl1pPr>
          </a:lstStyle>
          <a:p>
            <a:fld id="{E798AB56-FEBA-466E-8B81-78B242D3FF9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6695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Cím és tábláz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69913" y="1087438"/>
            <a:ext cx="4233862" cy="341312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áblázat helye 2"/>
          <p:cNvSpPr>
            <a:spLocks noGrp="1"/>
          </p:cNvSpPr>
          <p:nvPr>
            <p:ph type="tbl" idx="1"/>
          </p:nvPr>
        </p:nvSpPr>
        <p:spPr>
          <a:xfrm>
            <a:off x="838200" y="1765300"/>
            <a:ext cx="7442200" cy="4094163"/>
          </a:xfrm>
        </p:spPr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>
          <a:xfrm>
            <a:off x="8370888" y="6272213"/>
            <a:ext cx="477837" cy="476250"/>
          </a:xfrm>
        </p:spPr>
        <p:txBody>
          <a:bodyPr/>
          <a:lstStyle>
            <a:lvl1pPr>
              <a:defRPr/>
            </a:lvl1pPr>
          </a:lstStyle>
          <a:p>
            <a:fld id="{394AE29C-9DC6-4DF4-A627-BD0A99F86B7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1409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8968A48-9166-4810-AC98-890C967CFDF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0711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2162CB0-781C-4BBF-8631-F44F0CC19BD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220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765300"/>
            <a:ext cx="3644900" cy="4094163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35500" y="1765300"/>
            <a:ext cx="3644900" cy="4094163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A6CA8D7-14D1-4E45-BFD8-039D060B33F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1694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3A888F4-BFC5-4963-9EBD-32882FFFDF6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8451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731509E-CE34-449B-A503-FEEBF2B074F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2581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 számának hely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8466B92-6772-4955-B570-358AF38EE28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9259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FBE74F4-44FE-44A4-B09E-371548BD69E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0640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14D0F11-F63A-4F8E-906B-82A5AEBDA4C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5555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0" name="Rectangle 16"/>
          <p:cNvSpPr>
            <a:spLocks noChangeArrowheads="1"/>
          </p:cNvSpPr>
          <p:nvPr/>
        </p:nvSpPr>
        <p:spPr bwMode="auto">
          <a:xfrm>
            <a:off x="0" y="0"/>
            <a:ext cx="9144000" cy="6873875"/>
          </a:xfrm>
          <a:prstGeom prst="rect">
            <a:avLst/>
          </a:prstGeom>
          <a:solidFill>
            <a:srgbClr val="949E3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F39E0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hu-HU"/>
          </a:p>
        </p:txBody>
      </p:sp>
      <p:sp>
        <p:nvSpPr>
          <p:cNvPr id="1032" name="Freeform 8"/>
          <p:cNvSpPr>
            <a:spLocks/>
          </p:cNvSpPr>
          <p:nvPr/>
        </p:nvSpPr>
        <p:spPr bwMode="auto">
          <a:xfrm>
            <a:off x="-12700" y="342900"/>
            <a:ext cx="6032500" cy="679450"/>
          </a:xfrm>
          <a:custGeom>
            <a:avLst/>
            <a:gdLst>
              <a:gd name="T0" fmla="*/ 0 w 3800"/>
              <a:gd name="T1" fmla="*/ 0 h 428"/>
              <a:gd name="T2" fmla="*/ 3800 w 3800"/>
              <a:gd name="T3" fmla="*/ 0 h 428"/>
              <a:gd name="T4" fmla="*/ 3456 w 3800"/>
              <a:gd name="T5" fmla="*/ 428 h 4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800" h="428">
                <a:moveTo>
                  <a:pt x="0" y="0"/>
                </a:moveTo>
                <a:lnTo>
                  <a:pt x="3800" y="0"/>
                </a:lnTo>
                <a:lnTo>
                  <a:pt x="3456" y="428"/>
                </a:lnTo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089" name="Rectangle 65"/>
          <p:cNvSpPr>
            <a:spLocks noChangeArrowheads="1"/>
          </p:cNvSpPr>
          <p:nvPr/>
        </p:nvSpPr>
        <p:spPr bwMode="auto">
          <a:xfrm>
            <a:off x="523875" y="609600"/>
            <a:ext cx="3059113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1500" b="1">
                <a:solidFill>
                  <a:srgbClr val="153E72"/>
                </a:solidFill>
                <a:latin typeface="Arial" panose="020B0604020202020204" pitchFamily="34" charset="0"/>
              </a:defRPr>
            </a:lvl1pPr>
            <a:lvl2pPr>
              <a:defRPr sz="1500" b="1">
                <a:solidFill>
                  <a:srgbClr val="153E72"/>
                </a:solidFill>
                <a:latin typeface="Arial" panose="020B0604020202020204" pitchFamily="34" charset="0"/>
              </a:defRPr>
            </a:lvl2pPr>
            <a:lvl3pPr>
              <a:defRPr sz="1500" b="1">
                <a:solidFill>
                  <a:srgbClr val="153E72"/>
                </a:solidFill>
                <a:latin typeface="Arial" panose="020B0604020202020204" pitchFamily="34" charset="0"/>
              </a:defRPr>
            </a:lvl3pPr>
            <a:lvl4pPr>
              <a:defRPr sz="1500" b="1">
                <a:solidFill>
                  <a:srgbClr val="153E72"/>
                </a:solidFill>
                <a:latin typeface="Arial" panose="020B0604020202020204" pitchFamily="34" charset="0"/>
              </a:defRPr>
            </a:lvl4pPr>
            <a:lvl5pPr>
              <a:defRPr sz="1500" b="1">
                <a:solidFill>
                  <a:srgbClr val="153E72"/>
                </a:solidFill>
                <a:latin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1500" b="1">
                <a:solidFill>
                  <a:srgbClr val="153E72"/>
                </a:solidFill>
                <a:latin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1500" b="1">
                <a:solidFill>
                  <a:srgbClr val="153E72"/>
                </a:solidFill>
                <a:latin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1500" b="1">
                <a:solidFill>
                  <a:srgbClr val="153E72"/>
                </a:solidFill>
                <a:latin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1500" b="1">
                <a:solidFill>
                  <a:srgbClr val="153E72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91" name="Rectangle 67"/>
          <p:cNvSpPr>
            <a:spLocks noChangeArrowheads="1"/>
          </p:cNvSpPr>
          <p:nvPr/>
        </p:nvSpPr>
        <p:spPr bwMode="auto">
          <a:xfrm>
            <a:off x="533400" y="622300"/>
            <a:ext cx="8102600" cy="56769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765300"/>
            <a:ext cx="7442200" cy="409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Mintaszöveg szerkesztése</a:t>
            </a:r>
          </a:p>
          <a:p>
            <a:pPr lvl="1"/>
            <a:r>
              <a:rPr lang="en-US" altLang="en-US" smtClean="0"/>
              <a:t>Második szint</a:t>
            </a:r>
          </a:p>
          <a:p>
            <a:pPr lvl="2"/>
            <a:r>
              <a:rPr lang="en-US" altLang="en-US" smtClean="0"/>
              <a:t>Harmadik szint</a:t>
            </a:r>
          </a:p>
          <a:p>
            <a:pPr lvl="3"/>
            <a:r>
              <a:rPr lang="en-US" altLang="en-US" smtClean="0"/>
              <a:t>Negyedik szint</a:t>
            </a:r>
          </a:p>
          <a:p>
            <a:pPr lvl="4"/>
            <a:r>
              <a:rPr lang="en-US" altLang="en-US" smtClean="0"/>
              <a:t>Ötödik szint</a:t>
            </a:r>
          </a:p>
        </p:txBody>
      </p:sp>
      <p:sp>
        <p:nvSpPr>
          <p:cNvPr id="1095" name="Rectangle 71"/>
          <p:cNvSpPr>
            <a:spLocks noChangeArrowheads="1"/>
          </p:cNvSpPr>
          <p:nvPr/>
        </p:nvSpPr>
        <p:spPr bwMode="auto">
          <a:xfrm>
            <a:off x="533400" y="1054100"/>
            <a:ext cx="5295900" cy="419100"/>
          </a:xfrm>
          <a:prstGeom prst="rect">
            <a:avLst/>
          </a:prstGeom>
          <a:noFill/>
          <a:ln w="9525">
            <a:solidFill>
              <a:srgbClr val="153E7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096" name="Rectangle 72"/>
          <p:cNvSpPr>
            <a:spLocks noChangeArrowheads="1"/>
          </p:cNvSpPr>
          <p:nvPr/>
        </p:nvSpPr>
        <p:spPr bwMode="auto">
          <a:xfrm>
            <a:off x="266700" y="342900"/>
            <a:ext cx="8623300" cy="62230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097" name="Rectangle 7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70888" y="6272213"/>
            <a:ext cx="47783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CE411A"/>
                </a:solidFill>
              </a:defRPr>
            </a:lvl1pPr>
          </a:lstStyle>
          <a:p>
            <a:fld id="{85F0BA7A-6327-48B6-BBC4-457F37D4DD2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98" name="Rectangle 74"/>
          <p:cNvSpPr>
            <a:spLocks noGrp="1" noChangeArrowheads="1"/>
          </p:cNvSpPr>
          <p:nvPr>
            <p:ph type="title"/>
          </p:nvPr>
        </p:nvSpPr>
        <p:spPr bwMode="auto">
          <a:xfrm>
            <a:off x="569913" y="1087438"/>
            <a:ext cx="4233862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Mintacím szerkesztése</a:t>
            </a:r>
          </a:p>
        </p:txBody>
      </p:sp>
      <p:sp>
        <p:nvSpPr>
          <p:cNvPr id="1099" name="Text Box 75"/>
          <p:cNvSpPr txBox="1">
            <a:spLocks noChangeArrowheads="1"/>
          </p:cNvSpPr>
          <p:nvPr/>
        </p:nvSpPr>
        <p:spPr bwMode="auto">
          <a:xfrm>
            <a:off x="304800" y="6410325"/>
            <a:ext cx="11906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hu-HU"/>
          </a:p>
        </p:txBody>
      </p:sp>
      <p:pic>
        <p:nvPicPr>
          <p:cNvPr id="1100" name="Picture 76" descr="pannonelemzo1_rgb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5725" y="714375"/>
            <a:ext cx="8572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03" name="Picture 79" descr="Maltai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7700" y="695325"/>
            <a:ext cx="609600" cy="68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1500" b="1" kern="1200">
          <a:solidFill>
            <a:srgbClr val="153E7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1500" b="1">
          <a:solidFill>
            <a:srgbClr val="153E72"/>
          </a:solidFill>
          <a:latin typeface="Arial" panose="020B06040202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1500" b="1">
          <a:solidFill>
            <a:srgbClr val="153E72"/>
          </a:solidFill>
          <a:latin typeface="Arial" panose="020B06040202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1500" b="1">
          <a:solidFill>
            <a:srgbClr val="153E72"/>
          </a:solidFill>
          <a:latin typeface="Arial" panose="020B06040202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1500" b="1">
          <a:solidFill>
            <a:srgbClr val="153E72"/>
          </a:solidFill>
          <a:latin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1500" b="1">
          <a:solidFill>
            <a:srgbClr val="153E72"/>
          </a:solidFill>
          <a:latin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1500" b="1">
          <a:solidFill>
            <a:srgbClr val="153E72"/>
          </a:solidFill>
          <a:latin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1500" b="1">
          <a:solidFill>
            <a:srgbClr val="153E72"/>
          </a:solidFill>
          <a:latin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1500" b="1">
          <a:solidFill>
            <a:srgbClr val="153E7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1500" b="1" kern="1200">
          <a:solidFill>
            <a:srgbClr val="949E39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1600" kern="1200">
          <a:solidFill>
            <a:srgbClr val="949E39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1600" kern="1200">
          <a:solidFill>
            <a:srgbClr val="949E39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600" kern="1200">
          <a:solidFill>
            <a:srgbClr val="949E39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600" kern="1200">
          <a:solidFill>
            <a:srgbClr val="949E3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mailto:nemeth.nandor@maltai.hu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hu-HU" altLang="en-US" sz="1300" dirty="0" smtClean="0"/>
              <a:t>Fejlettségi lehatárolások és fejlesztési alapok</a:t>
            </a:r>
            <a:endParaRPr lang="en-US" altLang="en-US" sz="1300" dirty="0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017713" y="3240088"/>
            <a:ext cx="5000625" cy="350837"/>
          </a:xfrm>
          <a:noFill/>
        </p:spPr>
        <p:txBody>
          <a:bodyPr/>
          <a:lstStyle/>
          <a:p>
            <a:pPr>
              <a:lnSpc>
                <a:spcPct val="80000"/>
              </a:lnSpc>
            </a:pPr>
            <a:r>
              <a:rPr lang="hu-HU" altLang="en-US" dirty="0"/>
              <a:t>Dr. Németh Nándor</a:t>
            </a:r>
          </a:p>
          <a:p>
            <a:pPr>
              <a:lnSpc>
                <a:spcPct val="80000"/>
              </a:lnSpc>
            </a:pPr>
            <a:r>
              <a:rPr lang="hu-HU" altLang="en-US" dirty="0" smtClean="0"/>
              <a:t>M</a:t>
            </a:r>
            <a:r>
              <a:rPr lang="en-US" altLang="en-US" dirty="0"/>
              <a:t>a</a:t>
            </a:r>
            <a:r>
              <a:rPr lang="hu-HU" altLang="en-US" dirty="0" err="1"/>
              <a:t>gyar</a:t>
            </a:r>
            <a:r>
              <a:rPr lang="hu-HU" altLang="en-US" dirty="0"/>
              <a:t> Máltai </a:t>
            </a:r>
            <a:r>
              <a:rPr lang="hu-HU" altLang="en-US" dirty="0" smtClean="0"/>
              <a:t>Szeretetszolgálat – </a:t>
            </a:r>
            <a:r>
              <a:rPr lang="hu-HU" altLang="en-US" dirty="0" err="1" smtClean="0"/>
              <a:t>Pannon.Elemző</a:t>
            </a:r>
            <a:r>
              <a:rPr lang="hu-HU" altLang="en-US" dirty="0" smtClean="0"/>
              <a:t> </a:t>
            </a:r>
            <a:r>
              <a:rPr lang="en-US" altLang="en-US" dirty="0" smtClean="0"/>
              <a:t>I</a:t>
            </a:r>
            <a:r>
              <a:rPr lang="hu-HU" altLang="en-US" dirty="0" err="1" smtClean="0"/>
              <a:t>roda</a:t>
            </a:r>
            <a:r>
              <a:rPr lang="hu-HU" altLang="en-US" dirty="0" smtClean="0"/>
              <a:t> </a:t>
            </a:r>
            <a:endParaRPr lang="hu-HU" altLang="en-US" dirty="0"/>
          </a:p>
        </p:txBody>
      </p:sp>
      <p:pic>
        <p:nvPicPr>
          <p:cNvPr id="38916" name="Picture 4" descr="pannonelemzo1_rg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" y="5761038"/>
            <a:ext cx="1176338" cy="719137"/>
          </a:xfrm>
          <a:prstGeom prst="rect">
            <a:avLst/>
          </a:prstGeom>
          <a:noFill/>
          <a:ln w="28575">
            <a:solidFill>
              <a:srgbClr val="153E7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917" name="Text Box 5"/>
          <p:cNvSpPr txBox="1">
            <a:spLocks noChangeAspect="1" noChangeArrowheads="1"/>
          </p:cNvSpPr>
          <p:nvPr/>
        </p:nvSpPr>
        <p:spPr bwMode="auto">
          <a:xfrm>
            <a:off x="1766887" y="5738813"/>
            <a:ext cx="7265145" cy="719137"/>
          </a:xfrm>
          <a:prstGeom prst="rect">
            <a:avLst/>
          </a:prstGeom>
          <a:solidFill>
            <a:srgbClr val="153E72"/>
          </a:solidFill>
          <a:ln w="38100">
            <a:solidFill>
              <a:srgbClr val="153E7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/>
            <a:r>
              <a:rPr lang="hu-HU" sz="1200" b="1" dirty="0" err="1">
                <a:solidFill>
                  <a:schemeClr val="bg1"/>
                </a:solidFill>
              </a:rPr>
              <a:t>Pannon.Elemző</a:t>
            </a:r>
            <a:r>
              <a:rPr lang="hu-HU" sz="1200" b="1" dirty="0">
                <a:solidFill>
                  <a:schemeClr val="bg1"/>
                </a:solidFill>
              </a:rPr>
              <a:t> Iroda </a:t>
            </a:r>
            <a:r>
              <a:rPr lang="hu-HU" b="1" dirty="0">
                <a:solidFill>
                  <a:schemeClr val="bg1"/>
                </a:solidFill>
              </a:rPr>
              <a:t>◙</a:t>
            </a:r>
            <a:r>
              <a:rPr lang="hu-HU" sz="1200" b="1" dirty="0">
                <a:solidFill>
                  <a:schemeClr val="bg1"/>
                </a:solidFill>
              </a:rPr>
              <a:t> 7227 Gyulaj, Dózsa u. 45. </a:t>
            </a:r>
            <a:r>
              <a:rPr lang="hu-HU" b="1" dirty="0">
                <a:solidFill>
                  <a:schemeClr val="bg1"/>
                </a:solidFill>
              </a:rPr>
              <a:t>◙</a:t>
            </a:r>
            <a:r>
              <a:rPr lang="hu-HU" sz="1200" b="1" dirty="0">
                <a:solidFill>
                  <a:schemeClr val="bg1"/>
                </a:solidFill>
              </a:rPr>
              <a:t> http://pannonelemzo.hu</a:t>
            </a:r>
            <a:endParaRPr lang="hu-HU" sz="1200" dirty="0">
              <a:solidFill>
                <a:schemeClr val="bg1"/>
              </a:solidFill>
            </a:endParaRPr>
          </a:p>
          <a:p>
            <a:pPr algn="r"/>
            <a:r>
              <a:rPr lang="hu-HU" sz="1200" dirty="0">
                <a:solidFill>
                  <a:schemeClr val="bg1"/>
                </a:solidFill>
              </a:rPr>
              <a:t>Postacím: 8640 Fonyód, Rózsa u. 30. </a:t>
            </a:r>
            <a:r>
              <a:rPr lang="hu-HU" b="1" dirty="0">
                <a:solidFill>
                  <a:schemeClr val="bg1"/>
                </a:solidFill>
              </a:rPr>
              <a:t>◙</a:t>
            </a:r>
            <a:r>
              <a:rPr lang="hu-HU" sz="1200" dirty="0">
                <a:solidFill>
                  <a:schemeClr val="bg1"/>
                </a:solidFill>
              </a:rPr>
              <a:t> Tel.: +</a:t>
            </a:r>
            <a:r>
              <a:rPr lang="hu-HU" sz="1200" dirty="0" smtClean="0">
                <a:solidFill>
                  <a:schemeClr val="bg1"/>
                </a:solidFill>
              </a:rPr>
              <a:t>3630/618-4613 </a:t>
            </a:r>
            <a:r>
              <a:rPr lang="hu-HU" b="1" dirty="0">
                <a:solidFill>
                  <a:schemeClr val="bg1"/>
                </a:solidFill>
              </a:rPr>
              <a:t>◙</a:t>
            </a:r>
            <a:r>
              <a:rPr lang="hu-HU" sz="1200" dirty="0">
                <a:solidFill>
                  <a:schemeClr val="bg1"/>
                </a:solidFill>
              </a:rPr>
              <a:t> e-mail: </a:t>
            </a:r>
            <a:r>
              <a:rPr lang="hu-HU" sz="1200" dirty="0" err="1" smtClean="0">
                <a:solidFill>
                  <a:schemeClr val="bg1"/>
                </a:solidFill>
              </a:rPr>
              <a:t>nemeth.nandor</a:t>
            </a:r>
            <a:r>
              <a:rPr lang="hu-HU" sz="1200" dirty="0" smtClean="0">
                <a:solidFill>
                  <a:schemeClr val="bg1"/>
                </a:solidFill>
              </a:rPr>
              <a:t>@</a:t>
            </a:r>
            <a:r>
              <a:rPr lang="hu-HU" sz="1200" dirty="0" err="1" smtClean="0">
                <a:solidFill>
                  <a:schemeClr val="bg1"/>
                </a:solidFill>
              </a:rPr>
              <a:t>maltai.hu</a:t>
            </a:r>
            <a:endParaRPr lang="hu-HU" sz="1200" dirty="0">
              <a:solidFill>
                <a:schemeClr val="bg1"/>
              </a:solidFill>
            </a:endParaRPr>
          </a:p>
        </p:txBody>
      </p:sp>
      <p:pic>
        <p:nvPicPr>
          <p:cNvPr id="38919" name="Picture 7" descr="Maltai_zol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2563" y="5715000"/>
            <a:ext cx="725487" cy="80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69912" y="1087438"/>
            <a:ext cx="5224397" cy="341312"/>
          </a:xfrm>
        </p:spPr>
        <p:txBody>
          <a:bodyPr/>
          <a:lstStyle/>
          <a:p>
            <a:r>
              <a:rPr lang="hu-HU" dirty="0"/>
              <a:t>A szegénységi kockázati index alapváltozóinak kódolása</a:t>
            </a:r>
          </a:p>
        </p:txBody>
      </p:sp>
      <p:graphicFrame>
        <p:nvGraphicFramePr>
          <p:cNvPr id="6" name="Tartalom helye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67629864"/>
              </p:ext>
            </p:extLst>
          </p:nvPr>
        </p:nvGraphicFramePr>
        <p:xfrm>
          <a:off x="3004456" y="2668551"/>
          <a:ext cx="3387013" cy="2080728"/>
        </p:xfrm>
        <a:graphic>
          <a:graphicData uri="http://schemas.openxmlformats.org/drawingml/2006/table">
            <a:tbl>
              <a:tblPr/>
              <a:tblGrid>
                <a:gridCol w="631542"/>
                <a:gridCol w="2755471"/>
              </a:tblGrid>
              <a:tr h="2311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u-HU" sz="11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Kód</a:t>
                      </a:r>
                      <a:endParaRPr lang="hu-H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4B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u-HU" sz="11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Átlagtól való eltérés mértéke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4B5"/>
                    </a:solidFill>
                  </a:tcPr>
                </a:tc>
              </a:tr>
              <a:tr h="2311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u-HU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44958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u-HU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 vidéki átlag 50%-a alatti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</a:tr>
              <a:tr h="2311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u-HU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44958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u-HU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 vidéki átlag 50-70%-a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</a:tr>
              <a:tr h="2311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u-HU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44958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u-HU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 vidéki átlag 70-90%-a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</a:tr>
              <a:tr h="2311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u-HU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44958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u-HU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 vidéki átlag 90-110%-a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</a:tr>
              <a:tr h="2311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u-HU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44958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u-HU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 vidéki átlag 110-130%-a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</a:tr>
              <a:tr h="2311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u-HU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44958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u-HU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 vidéki átlag 130-150%-a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</a:tr>
              <a:tr h="2311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u-HU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44958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u-HU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 vidéki átlag 150-200%-a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</a:tr>
              <a:tr h="2311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u-HU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44958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u-HU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 vidéki átlag 200%-a feletti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</a:tr>
            </a:tbl>
          </a:graphicData>
        </a:graphic>
      </p:graphicFrame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968A48-9166-4810-AC98-890C967CFDF2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1228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69912" y="1087438"/>
            <a:ext cx="5187075" cy="341312"/>
          </a:xfrm>
        </p:spPr>
        <p:txBody>
          <a:bodyPr/>
          <a:lstStyle/>
          <a:p>
            <a:r>
              <a:rPr lang="hu-HU" dirty="0"/>
              <a:t>A szegénységi kockázati index iskolázottsági változójának módosított kódolása</a:t>
            </a:r>
          </a:p>
        </p:txBody>
      </p:sp>
      <p:graphicFrame>
        <p:nvGraphicFramePr>
          <p:cNvPr id="5" name="Tartalom helye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14212347"/>
              </p:ext>
            </p:extLst>
          </p:nvPr>
        </p:nvGraphicFramePr>
        <p:xfrm>
          <a:off x="2976465" y="2649895"/>
          <a:ext cx="3284376" cy="2220687"/>
        </p:xfrm>
        <a:graphic>
          <a:graphicData uri="http://schemas.openxmlformats.org/drawingml/2006/table">
            <a:tbl>
              <a:tblPr/>
              <a:tblGrid>
                <a:gridCol w="619667"/>
                <a:gridCol w="2664709"/>
              </a:tblGrid>
              <a:tr h="2467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u-HU" sz="11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Kód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u-HU" sz="11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Átlagtól való eltérés mértéke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</a:tr>
              <a:tr h="2467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u-HU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marL="44958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u-HU" sz="1100">
                          <a:effectLst/>
                          <a:latin typeface="Calibri" panose="020F050202020403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A vidéki átlag 30%-a alatt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</a:tr>
              <a:tr h="2467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u-HU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marL="44958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u-HU" sz="1100">
                          <a:effectLst/>
                          <a:latin typeface="Calibri" panose="020F050202020403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A vidéki átlag 30-40%-a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</a:tr>
              <a:tr h="2467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u-HU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marL="44958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u-HU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 vidéki átlag 40-50%-a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</a:tr>
              <a:tr h="2467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u-HU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marL="44958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u-HU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 vidéki átlag 50-70%-a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</a:tr>
              <a:tr h="2467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u-HU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marL="44958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u-HU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 vidéki átlag 70-90%-a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</a:tr>
              <a:tr h="2467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u-HU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marL="44958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u-HU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 vidéki átlag 90-110%-a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</a:tr>
              <a:tr h="2467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u-HU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marL="44958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u-HU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 vidéki átlag 110-130%-a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</a:tr>
              <a:tr h="2467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u-HU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marL="44958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u-HU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 vidéki átlag 130-150%-a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</a:tr>
            </a:tbl>
          </a:graphicData>
        </a:graphic>
      </p:graphicFrame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968A48-9166-4810-AC98-890C967CFDF2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6748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69912" y="1087438"/>
            <a:ext cx="5196405" cy="341312"/>
          </a:xfrm>
        </p:spPr>
        <p:txBody>
          <a:bodyPr/>
          <a:lstStyle/>
          <a:p>
            <a:r>
              <a:rPr lang="hu-HU" dirty="0"/>
              <a:t>A középfokú végzettségűek arányának eloszlása a módosított kódolás szerint, 2011.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968A48-9166-4810-AC98-890C967CFDF2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5" name="Tartalom helye 4" descr="iskolázottság_2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2188" y="1670180"/>
            <a:ext cx="6549535" cy="437605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567473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69913" y="1087438"/>
            <a:ext cx="5149752" cy="341312"/>
          </a:xfrm>
        </p:spPr>
        <p:txBody>
          <a:bodyPr/>
          <a:lstStyle/>
          <a:p>
            <a:r>
              <a:rPr lang="hu-HU" dirty="0"/>
              <a:t>A munkanélküliségi ráta a 8-osztatú kódolás szerint, 2011.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968A48-9166-4810-AC98-890C967CFDF2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5" name="Tartalom helye 4" descr="munkanélkülisé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3994" y="1765300"/>
            <a:ext cx="6248365" cy="443955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897924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69913" y="1087438"/>
            <a:ext cx="5205736" cy="341312"/>
          </a:xfrm>
        </p:spPr>
        <p:txBody>
          <a:bodyPr/>
          <a:lstStyle/>
          <a:p>
            <a:r>
              <a:rPr lang="hu-HU" dirty="0"/>
              <a:t>A gyermekvédelmi támogatásban részesülők aránya a 8-osztatú kódolás szerint, 2011.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968A48-9166-4810-AC98-890C967CFDF2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5" name="Tartalom helye 4" descr="gyermekvédelmi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3995" y="1765300"/>
            <a:ext cx="6248364" cy="43742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373908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69912" y="1087438"/>
            <a:ext cx="5224397" cy="341312"/>
          </a:xfrm>
        </p:spPr>
        <p:txBody>
          <a:bodyPr/>
          <a:lstStyle/>
          <a:p>
            <a:r>
              <a:rPr lang="hu-HU" dirty="0"/>
              <a:t>A szegénységi kockázati indexek kialakításának kategória-határai az eredeti kódolás szerint</a:t>
            </a:r>
          </a:p>
        </p:txBody>
      </p:sp>
      <p:graphicFrame>
        <p:nvGraphicFramePr>
          <p:cNvPr id="5" name="Tartalom helye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34119024"/>
              </p:ext>
            </p:extLst>
          </p:nvPr>
        </p:nvGraphicFramePr>
        <p:xfrm>
          <a:off x="2099389" y="2388166"/>
          <a:ext cx="4954554" cy="2574452"/>
        </p:xfrm>
        <a:graphic>
          <a:graphicData uri="http://schemas.openxmlformats.org/drawingml/2006/table">
            <a:tbl>
              <a:tblPr/>
              <a:tblGrid>
                <a:gridCol w="628196"/>
                <a:gridCol w="2163179"/>
                <a:gridCol w="2163179"/>
              </a:tblGrid>
              <a:tr h="2188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u-HU" sz="11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Kód</a:t>
                      </a:r>
                      <a:endParaRPr lang="hu-H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E7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u-HU" sz="11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 település szegénységi kockázata</a:t>
                      </a:r>
                      <a:endParaRPr lang="hu-H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E7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u-HU" sz="1100" b="1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Hány település került volna az</a:t>
                      </a:r>
                      <a:r>
                        <a:rPr lang="hu-HU" sz="1100" b="1" baseline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egyes kategóriákba 2011-ben</a:t>
                      </a:r>
                      <a:endParaRPr lang="hu-HU" sz="11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E79"/>
                    </a:solidFill>
                  </a:tcPr>
                </a:tc>
              </a:tr>
              <a:tr h="2188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u-HU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44958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u-HU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 vidéki átlag 80%-a alatti</a:t>
                      </a: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44958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u-HU" sz="11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862</a:t>
                      </a:r>
                      <a:endParaRPr lang="hu-H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</a:tr>
              <a:tr h="2188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u-HU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44958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u-HU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 vidéki átlag 80-90%-a</a:t>
                      </a: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44958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u-HU" sz="11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366</a:t>
                      </a:r>
                      <a:endParaRPr lang="hu-H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</a:tr>
              <a:tr h="2188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u-HU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44958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u-HU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 vidéki átlag 90-100%-a</a:t>
                      </a: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44958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u-HU" sz="11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351</a:t>
                      </a:r>
                      <a:endParaRPr lang="hu-H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</a:tr>
              <a:tr h="2188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u-HU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44958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u-HU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 vidéki átlag 100-110%-a</a:t>
                      </a: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44958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u-HU" sz="11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454</a:t>
                      </a:r>
                      <a:endParaRPr lang="hu-H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</a:tr>
              <a:tr h="2188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u-HU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44958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u-HU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 vidéki átlag 110-120%-a</a:t>
                      </a: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44958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u-HU" sz="11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324</a:t>
                      </a:r>
                      <a:endParaRPr lang="hu-H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</a:tr>
              <a:tr h="2188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u-HU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44958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u-HU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 vidéki átlag 120-130%-a</a:t>
                      </a: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44958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u-HU" sz="11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399</a:t>
                      </a:r>
                      <a:endParaRPr lang="hu-H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</a:tr>
              <a:tr h="2188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u-HU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44958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u-HU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 vidéki átlag 130-140%-a</a:t>
                      </a: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44958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u-HU" sz="11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190</a:t>
                      </a:r>
                      <a:endParaRPr lang="hu-H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</a:tr>
              <a:tr h="2188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u-HU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44958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u-HU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 vidéki átlag 140-150%-a </a:t>
                      </a: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44958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u-HU" sz="11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140</a:t>
                      </a:r>
                      <a:endParaRPr lang="hu-H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</a:tr>
              <a:tr h="2188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u-HU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44958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u-HU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 vidéki átlag 150-160%-a </a:t>
                      </a: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44958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u-HU" sz="11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64</a:t>
                      </a:r>
                      <a:endParaRPr lang="hu-H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</a:tr>
              <a:tr h="2188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u-HU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44958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u-HU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 vidéki átlag 160%-a felett</a:t>
                      </a: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44958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u-HU" sz="11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hu-H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</a:tr>
            </a:tbl>
          </a:graphicData>
        </a:graphic>
      </p:graphicFrame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968A48-9166-4810-AC98-890C967CFDF2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7300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69912" y="1087438"/>
            <a:ext cx="5202237" cy="341312"/>
          </a:xfrm>
        </p:spPr>
        <p:txBody>
          <a:bodyPr/>
          <a:lstStyle/>
          <a:p>
            <a:r>
              <a:rPr lang="hu-HU" sz="1600" dirty="0"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A szegénységi kockázati indexek kialakításának kategória-határai a módosított kódolás szerint</a:t>
            </a:r>
            <a:endParaRPr lang="hu-HU" dirty="0"/>
          </a:p>
        </p:txBody>
      </p:sp>
      <p:graphicFrame>
        <p:nvGraphicFramePr>
          <p:cNvPr id="7" name="Tartalom helye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90179553"/>
              </p:ext>
            </p:extLst>
          </p:nvPr>
        </p:nvGraphicFramePr>
        <p:xfrm>
          <a:off x="2043404" y="2752060"/>
          <a:ext cx="4795935" cy="2574452"/>
        </p:xfrm>
        <a:graphic>
          <a:graphicData uri="http://schemas.openxmlformats.org/drawingml/2006/table">
            <a:tbl>
              <a:tblPr/>
              <a:tblGrid>
                <a:gridCol w="608083"/>
                <a:gridCol w="2093926"/>
                <a:gridCol w="2093926"/>
              </a:tblGrid>
              <a:tr h="2188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u-HU" sz="11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Kód</a:t>
                      </a:r>
                      <a:endParaRPr lang="hu-H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u-HU" sz="11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 település szegénységi kockázata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u-HU" sz="1100" b="1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Hány település került az egyes kategóriákba 2011-ben</a:t>
                      </a:r>
                      <a:endParaRPr lang="hu-HU" sz="11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</a:tr>
              <a:tr h="2188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u-HU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marL="44958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u-HU" sz="1100">
                          <a:effectLst/>
                          <a:latin typeface="Calibri" panose="020F050202020403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A vidéki átlag 60%-a alatt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marL="44958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u-HU" sz="11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108</a:t>
                      </a:r>
                      <a:endParaRPr lang="hu-H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</a:tr>
              <a:tr h="2188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u-HU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marL="44958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u-HU" sz="1100">
                          <a:effectLst/>
                          <a:latin typeface="Calibri" panose="020F050202020403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A vidéki átlag 60-70%-a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marL="44958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u-HU" sz="11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273</a:t>
                      </a:r>
                      <a:endParaRPr lang="hu-H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</a:tr>
              <a:tr h="2188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u-HU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marL="44958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u-HU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 vidéki átlag 70-80%-a</a:t>
                      </a: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marL="44958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u-HU" sz="11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481</a:t>
                      </a:r>
                      <a:endParaRPr lang="hu-H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</a:tr>
              <a:tr h="2188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u-HU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marL="44958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u-HU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 vidéki átlag 80-90%-a</a:t>
                      </a: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marL="44958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u-HU" sz="11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366</a:t>
                      </a:r>
                      <a:endParaRPr lang="hu-H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</a:tr>
              <a:tr h="2188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u-HU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marL="44958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u-HU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 vidéki átlag 90-100%-a</a:t>
                      </a: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marL="44958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u-HU" sz="11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351</a:t>
                      </a:r>
                      <a:endParaRPr lang="hu-H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</a:tr>
              <a:tr h="2188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u-HU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marL="44958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u-HU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 vidéki átlag 100-110%-a</a:t>
                      </a: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marL="44958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u-HU" sz="11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454</a:t>
                      </a:r>
                      <a:endParaRPr lang="hu-H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</a:tr>
              <a:tr h="2188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u-HU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marL="44958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u-HU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 vidéki átlag 110-120%-a</a:t>
                      </a: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marL="44958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u-HU" sz="11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324</a:t>
                      </a:r>
                      <a:endParaRPr lang="hu-H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</a:tr>
              <a:tr h="2188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u-HU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marL="44958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u-HU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 vidéki átlag 120-130%-a</a:t>
                      </a: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marL="44958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u-HU" sz="11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399</a:t>
                      </a:r>
                      <a:endParaRPr lang="hu-H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</a:tr>
              <a:tr h="2188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u-HU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marL="44958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u-HU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 vidéki átlag 130-140%-a</a:t>
                      </a: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marL="44958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u-HU" sz="11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190</a:t>
                      </a:r>
                      <a:endParaRPr lang="hu-H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</a:tr>
              <a:tr h="2188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u-HU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marL="44958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u-HU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 vidéki átlag 140%-a felett</a:t>
                      </a: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marL="44958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u-HU" sz="11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207</a:t>
                      </a:r>
                      <a:endParaRPr lang="hu-H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</a:tr>
            </a:tbl>
          </a:graphicData>
        </a:graphic>
      </p:graphicFrame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968A48-9166-4810-AC98-890C967CFDF2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-1" y="-1"/>
            <a:ext cx="9682473" cy="519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1000" b="1" i="0" u="none" strike="noStrike" cap="none" normalizeH="0" baseline="0" smtClean="0">
                <a:ln>
                  <a:noFill/>
                </a:ln>
                <a:solidFill>
                  <a:srgbClr val="4F81B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mbria" panose="02040503050406030204" pitchFamily="18" charset="0"/>
              </a:rPr>
              <a:t>ódolás szerint</a:t>
            </a:r>
            <a:endParaRPr kumimoji="0" lang="hu-HU" altLang="hu-HU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altLang="hu-H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32508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69913" y="1087438"/>
            <a:ext cx="4711214" cy="341312"/>
          </a:xfrm>
        </p:spPr>
        <p:txBody>
          <a:bodyPr/>
          <a:lstStyle/>
          <a:p>
            <a:r>
              <a:rPr lang="hu-HU" sz="1300" dirty="0" smtClean="0"/>
              <a:t>Települési egyenlőtlenségek – fejlettségi térszerkezet</a:t>
            </a:r>
            <a:endParaRPr lang="hu-HU" sz="1300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3995" y="1765300"/>
            <a:ext cx="6374386" cy="4506913"/>
          </a:xfrm>
        </p:spPr>
      </p:pic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968A48-9166-4810-AC98-890C967CFDF2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6994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69912" y="1087438"/>
            <a:ext cx="4972471" cy="341312"/>
          </a:xfrm>
        </p:spPr>
        <p:txBody>
          <a:bodyPr/>
          <a:lstStyle/>
          <a:p>
            <a:r>
              <a:rPr lang="hu-HU" dirty="0"/>
              <a:t>A szegénységi kockázati csoportok főbb adatai</a:t>
            </a:r>
            <a:endParaRPr lang="hu-HU" dirty="0"/>
          </a:p>
        </p:txBody>
      </p:sp>
      <p:graphicFrame>
        <p:nvGraphicFramePr>
          <p:cNvPr id="5" name="Tartalom helye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22351849"/>
              </p:ext>
            </p:extLst>
          </p:nvPr>
        </p:nvGraphicFramePr>
        <p:xfrm>
          <a:off x="1408924" y="2239350"/>
          <a:ext cx="6158203" cy="3163073"/>
        </p:xfrm>
        <a:graphic>
          <a:graphicData uri="http://schemas.openxmlformats.org/drawingml/2006/table">
            <a:tbl>
              <a:tblPr/>
              <a:tblGrid>
                <a:gridCol w="880542"/>
                <a:gridCol w="765932"/>
                <a:gridCol w="825334"/>
                <a:gridCol w="719109"/>
                <a:gridCol w="944835"/>
                <a:gridCol w="1079712"/>
                <a:gridCol w="942739"/>
              </a:tblGrid>
              <a:tr h="1116380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hu-HU" sz="10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Szegénységi kockázati kódok, 2011.</a:t>
                      </a:r>
                      <a:endParaRPr lang="hu-HU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hu-HU" sz="10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Település-szám (darab)</a:t>
                      </a:r>
                      <a:endParaRPr lang="hu-HU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hu-HU" sz="10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Átlagos település-nagyság (fő)</a:t>
                      </a:r>
                      <a:endParaRPr lang="hu-HU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hu-HU" sz="10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Állandó népesség (fő), 2011.</a:t>
                      </a:r>
                      <a:endParaRPr lang="hu-HU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hu-HU" sz="10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Lakónépesség (fő), 2011.</a:t>
                      </a:r>
                      <a:endParaRPr lang="hu-HU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hu-HU" sz="10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 magukat cigány (</a:t>
                      </a:r>
                      <a:r>
                        <a:rPr lang="hu-HU" sz="1000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romani</a:t>
                      </a:r>
                      <a:r>
                        <a:rPr lang="hu-HU" sz="10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, beás) nemzetiségűnek vallók száma (fő), 2011.</a:t>
                      </a:r>
                      <a:endParaRPr lang="hu-HU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hu-HU" sz="10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 magukat cigány (</a:t>
                      </a:r>
                      <a:r>
                        <a:rPr lang="hu-HU" sz="1000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romani</a:t>
                      </a:r>
                      <a:r>
                        <a:rPr lang="hu-HU" sz="10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, beás) nemzetiségűnek vallók aránya (%), 2011.</a:t>
                      </a:r>
                      <a:endParaRPr lang="hu-HU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</a:tr>
              <a:tr h="186063"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hu-HU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108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9620,2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1038978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1083187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8220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0,79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186063"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hu-HU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273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4606,5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1257563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1292238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14639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1,16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186063"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hu-HU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481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4015,3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1931352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1971890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30781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1,59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186063"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hu-HU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366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2479,9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907635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902569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17004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1,87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186063"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hu-HU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351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2372,2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832640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818746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30475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3,66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186063"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hu-HU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454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1779,6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807930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785736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37066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4,59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186063"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hu-HU" sz="1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  <a:endParaRPr lang="hu-H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324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1524,5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493933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476981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32313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6,54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186063"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hu-HU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399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1341,4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535227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514494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47459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8,87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186063"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hu-HU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190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1139,2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216449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206779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32857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15,18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186063"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hu-HU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207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786,7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162839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155968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44136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27,10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186063"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Összesen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622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3153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622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2595,8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622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8184546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622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8208588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622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294950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622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hu-HU" sz="10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3,60</a:t>
                      </a:r>
                      <a:endParaRPr lang="hu-H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6228"/>
                    </a:solidFill>
                  </a:tcPr>
                </a:tc>
              </a:tr>
            </a:tbl>
          </a:graphicData>
        </a:graphic>
      </p:graphicFrame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968A48-9166-4810-AC98-890C967CFDF2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2240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4A9DB-D99F-4535-9A2F-CC211EE780AE}" type="slidenum">
              <a:rPr lang="en-US"/>
              <a:pPr/>
              <a:t>19</a:t>
            </a:fld>
            <a:endParaRPr lang="en-US"/>
          </a:p>
        </p:txBody>
      </p:sp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Köszönöm a figyelmet!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endParaRPr lang="hu-HU" dirty="0"/>
          </a:p>
          <a:p>
            <a:pPr>
              <a:buFontTx/>
              <a:buNone/>
            </a:pPr>
            <a:r>
              <a:rPr lang="hu-HU" dirty="0"/>
              <a:t>Németh Nándor</a:t>
            </a:r>
          </a:p>
          <a:p>
            <a:pPr>
              <a:buFontTx/>
              <a:buNone/>
            </a:pPr>
            <a:endParaRPr lang="hu-HU" dirty="0" smtClean="0">
              <a:hlinkClick r:id="rId2"/>
            </a:endParaRPr>
          </a:p>
          <a:p>
            <a:pPr>
              <a:buFontTx/>
              <a:buNone/>
            </a:pPr>
            <a:r>
              <a:rPr lang="hu-HU" dirty="0" err="1" smtClean="0">
                <a:hlinkClick r:id="rId2"/>
              </a:rPr>
              <a:t>nemeth.nandor</a:t>
            </a:r>
            <a:r>
              <a:rPr lang="hu-HU" dirty="0" smtClean="0">
                <a:hlinkClick r:id="rId2"/>
              </a:rPr>
              <a:t>@</a:t>
            </a:r>
            <a:r>
              <a:rPr lang="hu-HU" dirty="0" err="1" smtClean="0">
                <a:hlinkClick r:id="rId2"/>
              </a:rPr>
              <a:t>maltai.hu</a:t>
            </a:r>
            <a:endParaRPr lang="hu-HU" dirty="0"/>
          </a:p>
          <a:p>
            <a:pPr>
              <a:buFontTx/>
              <a:buNone/>
            </a:pPr>
            <a:endParaRPr lang="hu-HU" dirty="0"/>
          </a:p>
          <a:p>
            <a:pPr>
              <a:buFontTx/>
              <a:buNone/>
            </a:pPr>
            <a:r>
              <a:rPr lang="hu-HU" dirty="0"/>
              <a:t>+</a:t>
            </a:r>
            <a:r>
              <a:rPr lang="hu-HU" dirty="0" smtClean="0"/>
              <a:t>36-30/618-4613</a:t>
            </a:r>
          </a:p>
          <a:p>
            <a:pPr>
              <a:buFontTx/>
              <a:buNone/>
            </a:pPr>
            <a:r>
              <a:rPr lang="hu-HU" dirty="0" smtClean="0"/>
              <a:t>+36-20/479-1219</a:t>
            </a:r>
            <a:endParaRPr lang="hu-HU" dirty="0"/>
          </a:p>
          <a:p>
            <a:pPr>
              <a:buFontTx/>
              <a:buNone/>
            </a:pPr>
            <a:endParaRPr lang="hu-HU" dirty="0"/>
          </a:p>
          <a:p>
            <a:pPr>
              <a:buFontTx/>
              <a:buNone/>
            </a:pPr>
            <a:endParaRPr lang="hu-H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Kulcskérdések – miért vizsgálódunk?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765300"/>
            <a:ext cx="7442200" cy="4506913"/>
          </a:xfrm>
        </p:spPr>
        <p:txBody>
          <a:bodyPr/>
          <a:lstStyle/>
          <a:p>
            <a:pPr>
              <a:buAutoNum type="arabicPeriod"/>
            </a:pPr>
            <a:r>
              <a:rPr lang="hu-HU" dirty="0" smtClean="0"/>
              <a:t>Kérdés az egyenlőtlenségek mértéke és változásuk trendje. Indexálható </a:t>
            </a:r>
            <a:r>
              <a:rPr lang="hu-HU" dirty="0"/>
              <a:t>és térképen is ábrázolható </a:t>
            </a:r>
            <a:r>
              <a:rPr lang="hu-HU" dirty="0" smtClean="0"/>
              <a:t>a relatív egyenlőtlenség, </a:t>
            </a:r>
            <a:r>
              <a:rPr lang="hu-HU" dirty="0"/>
              <a:t>sokszínű módszertan </a:t>
            </a:r>
            <a:r>
              <a:rPr lang="hu-HU" dirty="0" smtClean="0"/>
              <a:t>alapján</a:t>
            </a:r>
            <a:r>
              <a:rPr lang="hu-HU" dirty="0"/>
              <a:t>. </a:t>
            </a:r>
            <a:r>
              <a:rPr lang="hu-HU" dirty="0" smtClean="0"/>
              <a:t>Az egyenlőtlenségi szintekhez fejlettségi rangsorokat tudunk felállítani.</a:t>
            </a:r>
          </a:p>
          <a:p>
            <a:pPr>
              <a:buAutoNum type="arabicPeriod"/>
            </a:pPr>
            <a:r>
              <a:rPr lang="hu-HU" dirty="0"/>
              <a:t>Kérdés, hogy az egyenlőtlenségi rendszer negatív szélén lévő térségeket, településeket milyen forrásallokációs mechanizmusok révén tudja (kiemelten?) támogatni a </a:t>
            </a:r>
            <a:r>
              <a:rPr lang="hu-HU" dirty="0" smtClean="0"/>
              <a:t>fejlesztéspolitika</a:t>
            </a:r>
            <a:r>
              <a:rPr lang="hu-HU" dirty="0"/>
              <a:t>?</a:t>
            </a:r>
            <a:endParaRPr lang="hu-HU" dirty="0" smtClean="0"/>
          </a:p>
          <a:p>
            <a:pPr>
              <a:buAutoNum type="arabicPeriod"/>
            </a:pPr>
            <a:r>
              <a:rPr lang="hu-HU" dirty="0" smtClean="0"/>
              <a:t>Kérdés, hogy milyen téren (ágazatokban) várunk előrelépést a fejletlennek, hátrányos helyzetűnek, leszakadónak ítélt térségekben/településeken, mit ítélünk a fejlődés támogatható dimenzióinak?</a:t>
            </a:r>
          </a:p>
          <a:p>
            <a:pPr>
              <a:buAutoNum type="arabicPeriod"/>
            </a:pPr>
            <a:r>
              <a:rPr lang="hu-HU" dirty="0" smtClean="0"/>
              <a:t>Kérdés, hogy milyen módszertan szerint használjuk fel a forrásokat és várjuk a hatásokat? Kik a kulcsszereplők, a fejlesztési </a:t>
            </a:r>
            <a:r>
              <a:rPr lang="hu-HU" dirty="0" err="1" smtClean="0"/>
              <a:t>aktorok</a:t>
            </a:r>
            <a:r>
              <a:rPr lang="hu-HU" dirty="0" smtClean="0"/>
              <a:t>, és az ő hatásuk mennyiben tud generális lenni?</a:t>
            </a:r>
          </a:p>
          <a:p>
            <a:pPr>
              <a:buAutoNum type="arabicPeriod"/>
            </a:pPr>
            <a:r>
              <a:rPr lang="hu-HU" dirty="0" smtClean="0"/>
              <a:t>Kérdés, hogy miként tudjuk értékelni a forrásfelhasználást, mennyiben tudjuk vizsgálni és bizonyítani a támogatások hatásait? Mennyiben tudunk az egyenlőtlenségi folyamatok fundamentumaira hatni, és mennyiben tudunk csak tüneti kezelést végezni? Általánosabb megközelítésben: ha elmozdulást tapasztalunk, ki tudjuk-e mutatni annak okait?</a:t>
            </a:r>
            <a:endParaRPr lang="hu-HU" dirty="0"/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r>
              <a:rPr lang="hu-HU" dirty="0" smtClean="0"/>
              <a:t> 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968A48-9166-4810-AC98-890C967CFDF2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838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területi kohézió dimenziói I.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dirty="0" smtClean="0"/>
              <a:t>1. Magyarország </a:t>
            </a:r>
            <a:r>
              <a:rPr lang="hu-HU" dirty="0"/>
              <a:t>és a magyarországi régiók fejlettsége javult-e az európai átlaghoz képest </a:t>
            </a:r>
            <a:r>
              <a:rPr lang="hu-HU" dirty="0" smtClean="0"/>
              <a:t>a fejlesztéspolitika beavatkozásainak </a:t>
            </a:r>
            <a:r>
              <a:rPr lang="hu-HU" dirty="0"/>
              <a:t>eredményeképpen? </a:t>
            </a:r>
            <a:r>
              <a:rPr lang="hu-HU" dirty="0">
                <a:solidFill>
                  <a:srgbClr val="153E72"/>
                </a:solidFill>
              </a:rPr>
              <a:t>(európai felzárkózás)</a:t>
            </a:r>
          </a:p>
          <a:p>
            <a:pPr marL="0" indent="0">
              <a:buNone/>
            </a:pPr>
            <a:r>
              <a:rPr lang="hu-HU" dirty="0" smtClean="0"/>
              <a:t>	a. Vizsgálat </a:t>
            </a:r>
            <a:r>
              <a:rPr lang="hu-HU" dirty="0"/>
              <a:t>szintje: ország és régió</a:t>
            </a:r>
          </a:p>
          <a:p>
            <a:pPr marL="0" indent="0">
              <a:buNone/>
            </a:pPr>
            <a:r>
              <a:rPr lang="hu-HU" dirty="0" smtClean="0"/>
              <a:t>	b. Mérőeszköz</a:t>
            </a:r>
            <a:r>
              <a:rPr lang="hu-HU" dirty="0"/>
              <a:t>: GDP és foglalkoztatottság </a:t>
            </a:r>
            <a:r>
              <a:rPr lang="hu-HU" dirty="0" smtClean="0"/>
              <a:t>változása (NSRK </a:t>
            </a:r>
            <a:r>
              <a:rPr lang="hu-HU" dirty="0"/>
              <a:t>célja: növekedés és foglalkoztatás)</a:t>
            </a:r>
          </a:p>
          <a:p>
            <a:pPr marL="0" indent="0">
              <a:buNone/>
            </a:pPr>
            <a:endParaRPr lang="hu-HU" dirty="0" smtClean="0"/>
          </a:p>
          <a:p>
            <a:pPr marL="0" indent="0">
              <a:buNone/>
            </a:pPr>
            <a:r>
              <a:rPr lang="hu-HU" dirty="0" smtClean="0"/>
              <a:t>2. Magyarország </a:t>
            </a:r>
            <a:r>
              <a:rPr lang="hu-HU" dirty="0"/>
              <a:t>térségei közti fejlettségi különbségek csökkentek-e </a:t>
            </a:r>
            <a:r>
              <a:rPr lang="hu-HU" dirty="0" smtClean="0"/>
              <a:t>a fejlesztéspolitikai beavatkozások </a:t>
            </a:r>
            <a:r>
              <a:rPr lang="hu-HU" dirty="0"/>
              <a:t>eredményeképpen? </a:t>
            </a:r>
            <a:r>
              <a:rPr lang="hu-HU" dirty="0">
                <a:solidFill>
                  <a:srgbClr val="153E72"/>
                </a:solidFill>
              </a:rPr>
              <a:t>(belső egyenlőtlenségek csökkenése)</a:t>
            </a:r>
          </a:p>
          <a:p>
            <a:pPr marL="0" indent="0">
              <a:buNone/>
            </a:pPr>
            <a:r>
              <a:rPr lang="hu-HU" dirty="0" smtClean="0"/>
              <a:t>	a. Vizsgálat </a:t>
            </a:r>
            <a:r>
              <a:rPr lang="hu-HU" dirty="0"/>
              <a:t>szintje: megyék, kistérségek, </a:t>
            </a:r>
            <a:r>
              <a:rPr lang="hu-HU" dirty="0" err="1"/>
              <a:t>LHH-k</a:t>
            </a:r>
            <a:r>
              <a:rPr lang="hu-HU" dirty="0"/>
              <a:t>, városok</a:t>
            </a:r>
          </a:p>
          <a:p>
            <a:pPr marL="0" indent="0">
              <a:buNone/>
            </a:pPr>
            <a:r>
              <a:rPr lang="hu-HU" dirty="0" smtClean="0"/>
              <a:t>	b. Mérőeszköz</a:t>
            </a:r>
            <a:r>
              <a:rPr lang="hu-HU" dirty="0"/>
              <a:t>: GDP/TGE, </a:t>
            </a:r>
            <a:r>
              <a:rPr lang="hu-HU" dirty="0" smtClean="0"/>
              <a:t>munkanélküliség/foglalkoztatás, </a:t>
            </a:r>
            <a:r>
              <a:rPr lang="hu-HU" dirty="0"/>
              <a:t>születéskor várható átlagos élettartam, adott térség társadalmi egyenlőtlenségeinek mértékét jelző indikátorok (pl. </a:t>
            </a:r>
            <a:r>
              <a:rPr lang="hu-HU" dirty="0" smtClean="0"/>
              <a:t>Gini, Hoover)</a:t>
            </a:r>
            <a:endParaRPr lang="hu-HU" dirty="0"/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968A48-9166-4810-AC98-890C967CFDF2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3187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 területi kohézió </a:t>
            </a:r>
            <a:r>
              <a:rPr lang="hu-HU" dirty="0" smtClean="0"/>
              <a:t>dimenziói II.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765300"/>
            <a:ext cx="7442200" cy="4271606"/>
          </a:xfrm>
        </p:spPr>
        <p:txBody>
          <a:bodyPr/>
          <a:lstStyle/>
          <a:p>
            <a:pPr marL="0" indent="0">
              <a:buNone/>
            </a:pPr>
            <a:r>
              <a:rPr lang="hu-HU" dirty="0" smtClean="0"/>
              <a:t>3. Magyarország </a:t>
            </a:r>
            <a:r>
              <a:rPr lang="hu-HU" dirty="0"/>
              <a:t>térségei és települései a feltárt és különböző fejlesztési dokumentumokban megfogalmazott helyi/térségi </a:t>
            </a:r>
            <a:r>
              <a:rPr lang="hu-HU" dirty="0" smtClean="0"/>
              <a:t>adottságoknak, lehetőségeknek </a:t>
            </a:r>
            <a:r>
              <a:rPr lang="hu-HU" dirty="0"/>
              <a:t>és problémáknak megfelelően részesültek-e </a:t>
            </a:r>
            <a:r>
              <a:rPr lang="hu-HU" dirty="0" smtClean="0"/>
              <a:t>a fejlesztési forrásokból</a:t>
            </a:r>
            <a:r>
              <a:rPr lang="hu-HU" dirty="0"/>
              <a:t>? </a:t>
            </a:r>
            <a:r>
              <a:rPr lang="hu-HU" dirty="0">
                <a:solidFill>
                  <a:srgbClr val="153E72"/>
                </a:solidFill>
              </a:rPr>
              <a:t>(harmonikus területi fejlődés)</a:t>
            </a:r>
          </a:p>
          <a:p>
            <a:pPr marL="0" indent="0">
              <a:buNone/>
            </a:pPr>
            <a:r>
              <a:rPr lang="hu-HU" dirty="0" smtClean="0"/>
              <a:t>	a. Vizsgálat </a:t>
            </a:r>
            <a:r>
              <a:rPr lang="hu-HU" dirty="0"/>
              <a:t>szintje: kistérségek, </a:t>
            </a:r>
            <a:r>
              <a:rPr lang="hu-HU" dirty="0" err="1" smtClean="0"/>
              <a:t>LHH-k</a:t>
            </a:r>
            <a:r>
              <a:rPr lang="hu-HU" dirty="0" smtClean="0"/>
              <a:t>, városok</a:t>
            </a:r>
            <a:r>
              <a:rPr lang="hu-HU" dirty="0"/>
              <a:t>, speciális </a:t>
            </a:r>
            <a:r>
              <a:rPr lang="hu-HU" dirty="0" smtClean="0"/>
              <a:t>térségek, települések</a:t>
            </a:r>
            <a:endParaRPr lang="hu-HU" dirty="0"/>
          </a:p>
          <a:p>
            <a:pPr marL="0" indent="0">
              <a:buNone/>
            </a:pPr>
            <a:r>
              <a:rPr lang="hu-HU" dirty="0" smtClean="0"/>
              <a:t>	b. Mérőeszköz</a:t>
            </a:r>
            <a:r>
              <a:rPr lang="hu-HU" dirty="0"/>
              <a:t>: tematikus forráselosztás – meg kell határozni a releváns adottságokat/problémákat (pl. turizmus, leghátrányosabb helyzet, agrárium, válság teremtette foglalkoztatási krízis</a:t>
            </a:r>
            <a:r>
              <a:rPr lang="hu-HU" dirty="0" smtClean="0"/>
              <a:t>)</a:t>
            </a:r>
          </a:p>
          <a:p>
            <a:pPr marL="0" indent="0">
              <a:buNone/>
            </a:pPr>
            <a:r>
              <a:rPr lang="hu-HU" dirty="0" smtClean="0"/>
              <a:t>4. Az </a:t>
            </a:r>
            <a:r>
              <a:rPr lang="hu-HU" dirty="0"/>
              <a:t>egyes térségekben a fejlesztési elképzelések a tervezés során kapcsolódtak-e egymáshoz, és a térségben megvalósult fejlesztések egymás kedvező hatásait erősítették-e, egymásra épültek-e és egymáshoz kapcsolódtak-e a végrehajtás és a fenntartás során? </a:t>
            </a:r>
            <a:r>
              <a:rPr lang="hu-HU" dirty="0">
                <a:solidFill>
                  <a:srgbClr val="153E72"/>
                </a:solidFill>
              </a:rPr>
              <a:t>(a területi szinergiák érvényesülése)</a:t>
            </a:r>
          </a:p>
          <a:p>
            <a:pPr marL="0" indent="0">
              <a:buNone/>
            </a:pPr>
            <a:r>
              <a:rPr lang="hu-HU" dirty="0" smtClean="0"/>
              <a:t>	a. Vizsgálat </a:t>
            </a:r>
            <a:r>
              <a:rPr lang="hu-HU" dirty="0"/>
              <a:t>szintje: kistérségek, </a:t>
            </a:r>
            <a:r>
              <a:rPr lang="hu-HU" dirty="0" err="1"/>
              <a:t>LHH-k</a:t>
            </a:r>
            <a:r>
              <a:rPr lang="hu-HU" dirty="0"/>
              <a:t>, városok, speciális </a:t>
            </a:r>
            <a:r>
              <a:rPr lang="hu-HU" dirty="0" smtClean="0"/>
              <a:t>térségek, települések</a:t>
            </a:r>
            <a:endParaRPr lang="hu-HU" dirty="0"/>
          </a:p>
          <a:p>
            <a:pPr marL="0" indent="0">
              <a:buNone/>
            </a:pPr>
            <a:r>
              <a:rPr lang="hu-HU" dirty="0" smtClean="0"/>
              <a:t>	b. Mérőeszköz</a:t>
            </a:r>
            <a:r>
              <a:rPr lang="hu-HU" dirty="0"/>
              <a:t>: véleményvizsgálat</a:t>
            </a:r>
          </a:p>
          <a:p>
            <a:pPr marL="0" indent="0">
              <a:buNone/>
            </a:pPr>
            <a:endParaRPr lang="hu-HU" dirty="0"/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968A48-9166-4810-AC98-890C967CFDF2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3214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 területi kohézió </a:t>
            </a:r>
            <a:r>
              <a:rPr lang="hu-HU" dirty="0" smtClean="0"/>
              <a:t>dimenziói III.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dirty="0" smtClean="0"/>
              <a:t>5. Az </a:t>
            </a:r>
            <a:r>
              <a:rPr lang="hu-HU" dirty="0"/>
              <a:t>egyes területi szereplők számára nyitott volt-e a fejlesztési forrásokból való részesedés lehetősége, a megvalósítandó fejlesztésekről a döntés – a tervezés és a végrehajtás során – a legalsóbb kompetens területi szinten született-e? </a:t>
            </a:r>
            <a:r>
              <a:rPr lang="hu-HU" dirty="0">
                <a:solidFill>
                  <a:srgbClr val="153E72"/>
                </a:solidFill>
              </a:rPr>
              <a:t>(a szubszidiaritás érvényesülése)</a:t>
            </a:r>
          </a:p>
          <a:p>
            <a:pPr marL="0" indent="0">
              <a:buNone/>
            </a:pPr>
            <a:r>
              <a:rPr lang="hu-HU" dirty="0" smtClean="0"/>
              <a:t>	a. Vizsgálat </a:t>
            </a:r>
            <a:r>
              <a:rPr lang="hu-HU" dirty="0"/>
              <a:t>szintje: településektől a régiókig</a:t>
            </a:r>
          </a:p>
          <a:p>
            <a:pPr marL="0" indent="0">
              <a:buNone/>
            </a:pPr>
            <a:r>
              <a:rPr lang="hu-HU" dirty="0" smtClean="0"/>
              <a:t>	b. Mérőeszköz</a:t>
            </a:r>
            <a:r>
              <a:rPr lang="hu-HU" dirty="0"/>
              <a:t>: véleményvizsgálat</a:t>
            </a:r>
          </a:p>
          <a:p>
            <a:pPr marL="0" indent="0">
              <a:buNone/>
            </a:pPr>
            <a:r>
              <a:rPr lang="hu-HU" dirty="0" smtClean="0"/>
              <a:t>6. Erősödött-e </a:t>
            </a:r>
            <a:r>
              <a:rPr lang="hu-HU" dirty="0"/>
              <a:t>a helyi és az országos közötti területi szint kormányzási képessége, nőtt-e a térségi fejlesztési szereplők közötti együttműködés és bizalom? </a:t>
            </a:r>
            <a:r>
              <a:rPr lang="hu-HU" dirty="0">
                <a:solidFill>
                  <a:srgbClr val="153E72"/>
                </a:solidFill>
              </a:rPr>
              <a:t>(területi kormányzás erősödése)</a:t>
            </a:r>
          </a:p>
          <a:p>
            <a:pPr marL="0" indent="0">
              <a:buNone/>
            </a:pPr>
            <a:r>
              <a:rPr lang="hu-HU" dirty="0" smtClean="0"/>
              <a:t>	a. Vizsgálat </a:t>
            </a:r>
            <a:r>
              <a:rPr lang="hu-HU" dirty="0"/>
              <a:t>szintje: kistérségek és városok</a:t>
            </a:r>
          </a:p>
          <a:p>
            <a:pPr marL="0" indent="0">
              <a:buNone/>
            </a:pPr>
            <a:r>
              <a:rPr lang="hu-HU" dirty="0" smtClean="0"/>
              <a:t>	b. Mérőeszköz</a:t>
            </a:r>
            <a:r>
              <a:rPr lang="hu-HU" dirty="0"/>
              <a:t>: véleményvizsgálat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968A48-9166-4810-AC98-890C967CFDF2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026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69912" y="1087438"/>
            <a:ext cx="5215067" cy="341312"/>
          </a:xfrm>
        </p:spPr>
        <p:txBody>
          <a:bodyPr/>
          <a:lstStyle/>
          <a:p>
            <a:r>
              <a:rPr lang="hu-HU" dirty="0" smtClean="0"/>
              <a:t>Területi egyenlőtlenségek – az egy lakosra jutó </a:t>
            </a:r>
            <a:r>
              <a:rPr lang="hu-HU" dirty="0" err="1" smtClean="0"/>
              <a:t>SZJA-alap</a:t>
            </a:r>
            <a:r>
              <a:rPr lang="hu-HU" dirty="0" smtClean="0"/>
              <a:t> Hoover-indexei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968A48-9166-4810-AC98-890C967CFDF2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10" name="Tartalom helye 9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14170" y="1651518"/>
            <a:ext cx="7424320" cy="4525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089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69912" y="1087438"/>
            <a:ext cx="5065777" cy="341312"/>
          </a:xfrm>
        </p:spPr>
        <p:txBody>
          <a:bodyPr/>
          <a:lstStyle/>
          <a:p>
            <a:r>
              <a:rPr lang="hu-HU" dirty="0" smtClean="0"/>
              <a:t>A fejlettség és a tagoltság összefüggése, 2004.</a:t>
            </a:r>
            <a:endParaRPr lang="hu-HU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78347" y="2017143"/>
            <a:ext cx="6181290" cy="3851812"/>
          </a:xfrm>
          <a:prstGeom prst="rect">
            <a:avLst/>
          </a:prstGeom>
        </p:spPr>
      </p:pic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968A48-9166-4810-AC98-890C967CFDF2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0364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Töréspontok</a:t>
            </a:r>
            <a:endParaRPr lang="hu-HU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00842" y="1765300"/>
            <a:ext cx="6716916" cy="4094163"/>
          </a:xfrm>
          <a:prstGeom prst="rect">
            <a:avLst/>
          </a:prstGeom>
        </p:spPr>
      </p:pic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968A48-9166-4810-AC98-890C967CFDF2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9129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Szegénységi kockázati index</a:t>
            </a:r>
            <a:endParaRPr lang="hu-HU" dirty="0"/>
          </a:p>
        </p:txBody>
      </p:sp>
      <p:graphicFrame>
        <p:nvGraphicFramePr>
          <p:cNvPr id="5" name="Tartalom helye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86120417"/>
              </p:ext>
            </p:extLst>
          </p:nvPr>
        </p:nvGraphicFramePr>
        <p:xfrm>
          <a:off x="1203649" y="1968761"/>
          <a:ext cx="6997960" cy="3554961"/>
        </p:xfrm>
        <a:graphic>
          <a:graphicData uri="http://schemas.openxmlformats.org/drawingml/2006/table">
            <a:tbl>
              <a:tblPr firstRow="1" firstCol="1" bandRow="1"/>
              <a:tblGrid>
                <a:gridCol w="3666244"/>
                <a:gridCol w="1009611"/>
                <a:gridCol w="2322105"/>
              </a:tblGrid>
              <a:tr h="4739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b="1">
                          <a:solidFill>
                            <a:srgbClr val="365F9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Változó neve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b="1">
                          <a:solidFill>
                            <a:srgbClr val="365F9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Érvényesség ideje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b="1">
                          <a:solidFill>
                            <a:srgbClr val="365F9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Az alapadatok forrása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399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dirty="0">
                          <a:solidFill>
                            <a:srgbClr val="365F9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Fiatalodási index (a 15 évesnél fiatalabbak a 60 évnél idősebbek arányában)</a:t>
                      </a:r>
                      <a:endParaRPr lang="hu-H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dbl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dirty="0">
                          <a:solidFill>
                            <a:srgbClr val="365F9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2011.</a:t>
                      </a:r>
                      <a:endParaRPr lang="hu-H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dbl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solidFill>
                            <a:srgbClr val="365F9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KSH T-STAR 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dbl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47399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dirty="0">
                          <a:solidFill>
                            <a:srgbClr val="365F9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Középfokú végzettségűek aránya a 18 évesnél idősebb népesség körében</a:t>
                      </a:r>
                      <a:endParaRPr lang="hu-H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dirty="0">
                          <a:solidFill>
                            <a:srgbClr val="365F9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2011.</a:t>
                      </a:r>
                      <a:endParaRPr lang="hu-H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solidFill>
                            <a:srgbClr val="365F9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2011. évi népszámlálás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399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dirty="0">
                          <a:solidFill>
                            <a:srgbClr val="365F9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 személyi jövedelemadó-alap egy lakosra jutó összege</a:t>
                      </a:r>
                      <a:endParaRPr lang="hu-H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dirty="0">
                          <a:solidFill>
                            <a:srgbClr val="365F9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2011.</a:t>
                      </a:r>
                      <a:endParaRPr lang="hu-H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dirty="0">
                          <a:solidFill>
                            <a:srgbClr val="365F9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KSH T-STAR és </a:t>
                      </a:r>
                      <a:r>
                        <a:rPr lang="hu-HU" sz="1100" dirty="0" err="1">
                          <a:solidFill>
                            <a:srgbClr val="365F9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TeIR</a:t>
                      </a:r>
                      <a:endParaRPr lang="hu-H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23699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dirty="0">
                          <a:solidFill>
                            <a:srgbClr val="365F9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Foglalkoztatott nélküli háztartások aránya</a:t>
                      </a:r>
                      <a:endParaRPr lang="hu-H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solidFill>
                            <a:srgbClr val="365F9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2011.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dirty="0">
                          <a:solidFill>
                            <a:srgbClr val="365F9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2011. évi népszámlálás</a:t>
                      </a:r>
                      <a:endParaRPr lang="hu-H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699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dirty="0">
                          <a:solidFill>
                            <a:srgbClr val="365F9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Munkanélküliségi ráta</a:t>
                      </a:r>
                      <a:endParaRPr lang="hu-H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solidFill>
                            <a:srgbClr val="365F9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2011.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dirty="0">
                          <a:solidFill>
                            <a:srgbClr val="365F9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2011. évi népszámlálás</a:t>
                      </a:r>
                      <a:endParaRPr lang="hu-H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47399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dirty="0">
                          <a:solidFill>
                            <a:srgbClr val="365F9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Rendszeres gyermekvédelmi támogatásban részesülők aránya a 0-17 évesekből</a:t>
                      </a:r>
                      <a:endParaRPr lang="hu-H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solidFill>
                            <a:srgbClr val="365F9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2011.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dirty="0">
                          <a:solidFill>
                            <a:srgbClr val="365F9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KSH T-STAR</a:t>
                      </a:r>
                      <a:endParaRPr lang="hu-H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099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dirty="0">
                          <a:solidFill>
                            <a:srgbClr val="365F9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Korhatár alatti rokkantsági nyugdíjban részesülők aránya a nyugdíjban, nyugdíjszerű ellátásban részesülők között</a:t>
                      </a:r>
                      <a:endParaRPr lang="hu-H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dirty="0">
                          <a:solidFill>
                            <a:srgbClr val="365F9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2010.</a:t>
                      </a:r>
                      <a:endParaRPr lang="hu-H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dirty="0">
                          <a:solidFill>
                            <a:srgbClr val="365F9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KSH T-STAR</a:t>
                      </a:r>
                      <a:endParaRPr lang="hu-H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968A48-9166-4810-AC98-890C967CFDF2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601088"/>
      </p:ext>
    </p:extLst>
  </p:cSld>
  <p:clrMapOvr>
    <a:masterClrMapping/>
  </p:clrMapOvr>
</p:sld>
</file>

<file path=ppt/theme/theme1.xml><?xml version="1.0" encoding="utf-8"?>
<a:theme xmlns:a="http://schemas.openxmlformats.org/drawingml/2006/main" name="pannon_elemzo">
  <a:themeElements>
    <a:clrScheme name="pannon_elemz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annon_elemz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pannon_elemz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nnon_elemz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nnon_elemz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nnon_elemz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nnon_elemz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nnon_elemz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nnon_elemz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nnon_elemz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nnon_elemz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nnon_elemz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nnon_elemz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nnon_elemz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D:\Program Files\Microsoft Office\Templates\Presentation Designs\Fogaskerekek.pot</Template>
  <TotalTime>1252</TotalTime>
  <Words>1008</Words>
  <Application>Microsoft Office PowerPoint</Application>
  <PresentationFormat>Diavetítés a képernyőre (4:3 oldalarány)</PresentationFormat>
  <Paragraphs>285</Paragraphs>
  <Slides>19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6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19</vt:i4>
      </vt:variant>
    </vt:vector>
  </HeadingPairs>
  <TitlesOfParts>
    <vt:vector size="26" baseType="lpstr">
      <vt:lpstr>Arial Unicode MS</vt:lpstr>
      <vt:lpstr>Arial</vt:lpstr>
      <vt:lpstr>Calibri</vt:lpstr>
      <vt:lpstr>Cambria</vt:lpstr>
      <vt:lpstr>Times</vt:lpstr>
      <vt:lpstr>Times New Roman</vt:lpstr>
      <vt:lpstr>pannon_elemzo</vt:lpstr>
      <vt:lpstr>Fejlettségi lehatárolások és fejlesztési alapok</vt:lpstr>
      <vt:lpstr>Kulcskérdések – miért vizsgálódunk?</vt:lpstr>
      <vt:lpstr>A területi kohézió dimenziói I.</vt:lpstr>
      <vt:lpstr>A területi kohézió dimenziói II.</vt:lpstr>
      <vt:lpstr>A területi kohézió dimenziói III.</vt:lpstr>
      <vt:lpstr>Területi egyenlőtlenségek – az egy lakosra jutó SZJA-alap Hoover-indexei</vt:lpstr>
      <vt:lpstr>A fejlettség és a tagoltság összefüggése, 2004.</vt:lpstr>
      <vt:lpstr>Töréspontok</vt:lpstr>
      <vt:lpstr>Szegénységi kockázati index</vt:lpstr>
      <vt:lpstr>A szegénységi kockázati index alapváltozóinak kódolása</vt:lpstr>
      <vt:lpstr>A szegénységi kockázati index iskolázottsági változójának módosított kódolása</vt:lpstr>
      <vt:lpstr>A középfokú végzettségűek arányának eloszlása a módosított kódolás szerint, 2011.</vt:lpstr>
      <vt:lpstr>A munkanélküliségi ráta a 8-osztatú kódolás szerint, 2011.</vt:lpstr>
      <vt:lpstr>A gyermekvédelmi támogatásban részesülők aránya a 8-osztatú kódolás szerint, 2011.</vt:lpstr>
      <vt:lpstr>A szegénységi kockázati indexek kialakításának kategória-határai az eredeti kódolás szerint</vt:lpstr>
      <vt:lpstr>A szegénységi kockázati indexek kialakításának kategória-határai a módosított kódolás szerint</vt:lpstr>
      <vt:lpstr>Települési egyenlőtlenségek – fejlettségi térszerkezet</vt:lpstr>
      <vt:lpstr>A szegénységi kockázati csoportok főbb adatai</vt:lpstr>
      <vt:lpstr>Köszönöm a figyelmet!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</dc:title>
  <dc:creator>Németh Nándor</dc:creator>
  <cp:lastModifiedBy>Németh Nándor</cp:lastModifiedBy>
  <cp:revision>121</cp:revision>
  <dcterms:created xsi:type="dcterms:W3CDTF">2010-03-23T08:05:25Z</dcterms:created>
  <dcterms:modified xsi:type="dcterms:W3CDTF">2014-03-26T21:49:05Z</dcterms:modified>
</cp:coreProperties>
</file>